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96" r:id="rId8"/>
    <p:sldId id="263" r:id="rId9"/>
    <p:sldId id="262" r:id="rId10"/>
    <p:sldId id="264" r:id="rId11"/>
    <p:sldId id="265" r:id="rId12"/>
    <p:sldId id="266" r:id="rId13"/>
    <p:sldId id="267" r:id="rId14"/>
    <p:sldId id="268" r:id="rId15"/>
    <p:sldId id="269" r:id="rId16"/>
    <p:sldId id="320" r:id="rId17"/>
    <p:sldId id="321" r:id="rId18"/>
    <p:sldId id="270" r:id="rId19"/>
    <p:sldId id="271" r:id="rId20"/>
    <p:sldId id="272" r:id="rId21"/>
    <p:sldId id="299" r:id="rId22"/>
    <p:sldId id="298" r:id="rId23"/>
    <p:sldId id="297" r:id="rId24"/>
    <p:sldId id="300" r:id="rId25"/>
    <p:sldId id="301" r:id="rId26"/>
    <p:sldId id="303" r:id="rId27"/>
    <p:sldId id="304" r:id="rId28"/>
    <p:sldId id="305" r:id="rId29"/>
    <p:sldId id="302" r:id="rId30"/>
    <p:sldId id="306" r:id="rId31"/>
    <p:sldId id="314" r:id="rId32"/>
    <p:sldId id="315" r:id="rId33"/>
    <p:sldId id="316" r:id="rId34"/>
    <p:sldId id="317" r:id="rId35"/>
    <p:sldId id="285" r:id="rId36"/>
    <p:sldId id="319" r:id="rId37"/>
    <p:sldId id="286" r:id="rId38"/>
    <p:sldId id="287" r:id="rId39"/>
    <p:sldId id="288" r:id="rId40"/>
    <p:sldId id="294" r:id="rId41"/>
    <p:sldId id="289" r:id="rId42"/>
    <p:sldId id="325" r:id="rId43"/>
    <p:sldId id="290" r:id="rId44"/>
    <p:sldId id="291" r:id="rId45"/>
    <p:sldId id="293" r:id="rId46"/>
    <p:sldId id="307" r:id="rId47"/>
    <p:sldId id="308" r:id="rId48"/>
    <p:sldId id="310" r:id="rId49"/>
    <p:sldId id="311" r:id="rId50"/>
    <p:sldId id="309" r:id="rId51"/>
    <p:sldId id="312" r:id="rId52"/>
    <p:sldId id="313" r:id="rId53"/>
    <p:sldId id="322" r:id="rId54"/>
    <p:sldId id="327" r:id="rId55"/>
    <p:sldId id="323" r:id="rId56"/>
    <p:sldId id="324" r:id="rId57"/>
    <p:sldId id="326"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p:scale>
          <a:sx n="50" d="100"/>
          <a:sy n="50" d="100"/>
        </p:scale>
        <p:origin x="-1284" y="-60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4/24/2018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User_interface" TargetMode="External"/><Relationship Id="rId3" Type="http://schemas.openxmlformats.org/officeDocument/2006/relationships/hyperlink" Target="https://en.wikipedia.org/wiki/Google" TargetMode="External"/><Relationship Id="rId7" Type="http://schemas.openxmlformats.org/officeDocument/2006/relationships/hyperlink" Target="https://en.wikipedia.org/wiki/Tablet_computer" TargetMode="External"/><Relationship Id="rId2" Type="http://schemas.openxmlformats.org/officeDocument/2006/relationships/hyperlink" Target="https://en.wikipedia.org/wiki/Mobile_operating_system" TargetMode="External"/><Relationship Id="rId1" Type="http://schemas.openxmlformats.org/officeDocument/2006/relationships/slideLayout" Target="../slideLayouts/slideLayout2.xml"/><Relationship Id="rId6" Type="http://schemas.openxmlformats.org/officeDocument/2006/relationships/hyperlink" Target="https://en.wikipedia.org/wiki/Smartphone" TargetMode="External"/><Relationship Id="rId5" Type="http://schemas.openxmlformats.org/officeDocument/2006/relationships/hyperlink" Target="https://en.wikipedia.org/wiki/Touchscreen" TargetMode="External"/><Relationship Id="rId10" Type="http://schemas.openxmlformats.org/officeDocument/2006/relationships/hyperlink" Target="https://en.wikipedia.org/wiki/Virtual_keyboard" TargetMode="External"/><Relationship Id="rId4" Type="http://schemas.openxmlformats.org/officeDocument/2006/relationships/hyperlink" Target="https://en.wikipedia.org/wiki/Linux_kernel" TargetMode="External"/><Relationship Id="rId9" Type="http://schemas.openxmlformats.org/officeDocument/2006/relationships/hyperlink" Target="https://en.wikipedia.org/wiki/Direct_manipulation_interfa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guru99.com/the-unconventional-guide-to-defect-management.html" TargetMode="External"/><Relationship Id="rId2" Type="http://schemas.openxmlformats.org/officeDocument/2006/relationships/hyperlink" Target="https://www.guru99.com/perl-tutorials.html" TargetMode="External"/><Relationship Id="rId1" Type="http://schemas.openxmlformats.org/officeDocument/2006/relationships/slideLayout" Target="../slideLayouts/slideLayout2.xml"/><Relationship Id="rId4" Type="http://schemas.openxmlformats.org/officeDocument/2006/relationships/hyperlink" Target="https://www.guru99.com/test-cas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27939" y="2942493"/>
            <a:ext cx="5040924" cy="932212"/>
          </a:xfrm>
        </p:spPr>
        <p:txBody>
          <a:bodyPr/>
          <a:lstStyle/>
          <a:p>
            <a:pPr algn="ctr"/>
            <a:r>
              <a:rPr lang="en-US" i="1" dirty="0" smtClean="0">
                <a:solidFill>
                  <a:schemeClr val="tx1"/>
                </a:solidFill>
                <a:latin typeface="Berlin Sans FB" pitchFamily="34" charset="0"/>
                <a:cs typeface="Times New Roman" pitchFamily="18" charset="0"/>
              </a:rPr>
              <a:t>Voice Of Kerala</a:t>
            </a:r>
            <a:endParaRPr lang="en-US" i="1" dirty="0">
              <a:solidFill>
                <a:schemeClr val="tx1"/>
              </a:solidFill>
              <a:latin typeface="Berlin Sans FB" pitchFamily="34" charset="0"/>
              <a:cs typeface="Times New Roman" pitchFamily="18" charset="0"/>
            </a:endParaRPr>
          </a:p>
        </p:txBody>
      </p:sp>
      <p:sp>
        <p:nvSpPr>
          <p:cNvPr id="3" name="Subtitle 2"/>
          <p:cNvSpPr>
            <a:spLocks noGrp="1"/>
          </p:cNvSpPr>
          <p:nvPr>
            <p:ph type="subTitle" idx="1"/>
          </p:nvPr>
        </p:nvSpPr>
        <p:spPr/>
        <p:txBody>
          <a:bodyPr>
            <a:normAutofit/>
          </a:bodyPr>
          <a:lstStyle/>
          <a:p>
            <a:r>
              <a:rPr lang="en-US" i="1" dirty="0" smtClean="0">
                <a:solidFill>
                  <a:schemeClr val="tx1"/>
                </a:solidFill>
              </a:rPr>
              <a:t>Submitted By: Akhila Mohanan					Project Guide: Anu V</a:t>
            </a:r>
            <a:r>
              <a:rPr lang="en-US" i="1" dirty="0">
                <a:solidFill>
                  <a:schemeClr val="tx1"/>
                </a:solidFill>
              </a:rPr>
              <a:t> </a:t>
            </a:r>
            <a:r>
              <a:rPr lang="en-US" i="1" dirty="0" smtClean="0">
                <a:solidFill>
                  <a:schemeClr val="tx1"/>
                </a:solidFill>
              </a:rPr>
              <a:t>Jacob</a:t>
            </a:r>
          </a:p>
          <a:p>
            <a:pPr algn="r"/>
            <a:r>
              <a:rPr lang="en-US" i="1" dirty="0" smtClean="0">
                <a:solidFill>
                  <a:schemeClr val="tx1"/>
                </a:solidFill>
              </a:rPr>
              <a:t>Course: MCA S6</a:t>
            </a:r>
            <a:endParaRPr lang="en-US" i="1" dirty="0">
              <a:solidFill>
                <a:schemeClr val="tx1"/>
              </a:solidFill>
            </a:endParaRPr>
          </a:p>
        </p:txBody>
      </p:sp>
      <p:pic>
        <p:nvPicPr>
          <p:cNvPr id="5" name="Picture 4" descr="E:\akhi\s157113q.png"/>
          <p:cNvPicPr/>
          <p:nvPr/>
        </p:nvPicPr>
        <p:blipFill>
          <a:blip r:embed="rId2">
            <a:extLst>
              <a:ext uri="{28A0092B-C50C-407E-A947-70E740481C1C}">
                <a14:useLocalDpi xmlns:a14="http://schemas.microsoft.com/office/drawing/2010/main" val="0"/>
              </a:ext>
            </a:extLst>
          </a:blip>
          <a:srcRect/>
          <a:stretch>
            <a:fillRect/>
          </a:stretch>
        </p:blipFill>
        <p:spPr bwMode="auto">
          <a:xfrm>
            <a:off x="4408227" y="902922"/>
            <a:ext cx="3657600" cy="1812982"/>
          </a:xfrm>
          <a:prstGeom prst="rect">
            <a:avLst/>
          </a:prstGeom>
          <a:noFill/>
          <a:ln>
            <a:noFill/>
          </a:ln>
        </p:spPr>
      </p:pic>
    </p:spTree>
    <p:extLst>
      <p:ext uri="{BB962C8B-B14F-4D97-AF65-F5344CB8AC3E}">
        <p14:creationId xmlns:p14="http://schemas.microsoft.com/office/powerpoint/2010/main" val="36226251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682388"/>
            <a:ext cx="8915400" cy="5228834"/>
          </a:xfrm>
        </p:spPr>
        <p:txBody>
          <a:bodyPr>
            <a:normAutofit/>
          </a:bodyPr>
          <a:lstStyle/>
          <a:p>
            <a:pPr marL="0" indent="0" algn="ctr">
              <a:buNone/>
            </a:pPr>
            <a:r>
              <a:rPr lang="en-IN" sz="2400" b="1" u="sng" dirty="0">
                <a:latin typeface="Times New Roman" pitchFamily="18" charset="0"/>
                <a:cs typeface="Times New Roman" pitchFamily="18" charset="0"/>
              </a:rPr>
              <a:t>Introduction to </a:t>
            </a:r>
            <a:r>
              <a:rPr lang="en-IN" sz="2400" b="1" u="sng" dirty="0" smtClean="0">
                <a:latin typeface="Times New Roman" pitchFamily="18" charset="0"/>
                <a:cs typeface="Times New Roman" pitchFamily="18" charset="0"/>
              </a:rPr>
              <a:t>PHP</a:t>
            </a:r>
          </a:p>
          <a:p>
            <a:pPr marL="0" indent="0" algn="ctr">
              <a:buNone/>
            </a:pPr>
            <a:endParaRPr lang="en-IN" sz="2400" u="sng" dirty="0">
              <a:latin typeface="Times New Roman" pitchFamily="18" charset="0"/>
              <a:cs typeface="Times New Roman" pitchFamily="18" charset="0"/>
            </a:endParaRPr>
          </a:p>
          <a:p>
            <a:pPr marL="0" indent="0" algn="just">
              <a:buNone/>
            </a:pPr>
            <a:r>
              <a:rPr lang="en-IN" sz="2000" dirty="0">
                <a:latin typeface="Times New Roman" pitchFamily="18" charset="0"/>
                <a:cs typeface="Times New Roman" pitchFamily="18" charset="0"/>
              </a:rPr>
              <a:t>PHP is a server-side scripting language designed for web development but also used as a general-purpose programming </a:t>
            </a:r>
            <a:r>
              <a:rPr lang="en-IN" sz="2000" dirty="0" smtClean="0">
                <a:latin typeface="Times New Roman" pitchFamily="18" charset="0"/>
                <a:cs typeface="Times New Roman" pitchFamily="18" charset="0"/>
              </a:rPr>
              <a:t>language.</a:t>
            </a:r>
            <a:r>
              <a:rPr lang="en-IN" sz="2000" dirty="0">
                <a:latin typeface="Times New Roman" pitchFamily="18" charset="0"/>
                <a:cs typeface="Times New Roman" pitchFamily="18" charset="0"/>
              </a:rPr>
              <a:t> PHP code is usually processed by a PHP interpreter, which is usually implemented as a web server's native module or a Common Gateway Interface (CGI) executable. After the PHP code is interpreted and executed, the web server sends resulting output to its client, usually in form of a part of the generated webpage; for example, PHP code can generate a web page's HTML code, an image, or some other data. PHP has also evolved to include a command-line interface (CLI) capability and can be used in standalone graphical applications</a:t>
            </a:r>
            <a:r>
              <a:rPr lang="en-IN" sz="2000" dirty="0"/>
              <a:t>.</a:t>
            </a:r>
          </a:p>
          <a:p>
            <a:pPr marL="0" indent="0" algn="just">
              <a:buNone/>
            </a:pPr>
            <a:endParaRPr lang="en-IN" sz="2000" u="sng" dirty="0">
              <a:latin typeface="Times New Roman" pitchFamily="18" charset="0"/>
              <a:cs typeface="Times New Roman" pitchFamily="18" charset="0"/>
            </a:endParaRPr>
          </a:p>
        </p:txBody>
      </p:sp>
    </p:spTree>
    <p:extLst>
      <p:ext uri="{BB962C8B-B14F-4D97-AF65-F5344CB8AC3E}">
        <p14:creationId xmlns:p14="http://schemas.microsoft.com/office/powerpoint/2010/main" val="578154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8268" y="932596"/>
            <a:ext cx="8915400" cy="5372669"/>
          </a:xfrm>
        </p:spPr>
        <p:txBody>
          <a:bodyPr>
            <a:normAutofit fontScale="92500"/>
          </a:bodyPr>
          <a:lstStyle/>
          <a:p>
            <a:pPr marL="0" indent="0" algn="ctr">
              <a:buNone/>
            </a:pPr>
            <a:r>
              <a:rPr lang="en-IN" sz="2400" b="1" u="sng" dirty="0">
                <a:latin typeface="Times New Roman" pitchFamily="18" charset="0"/>
                <a:cs typeface="Times New Roman" pitchFamily="18" charset="0"/>
              </a:rPr>
              <a:t>My </a:t>
            </a:r>
            <a:r>
              <a:rPr lang="en-IN" sz="2400" b="1" u="sng" dirty="0" smtClean="0">
                <a:latin typeface="Times New Roman" pitchFamily="18" charset="0"/>
                <a:cs typeface="Times New Roman" pitchFamily="18" charset="0"/>
              </a:rPr>
              <a:t>SQL</a:t>
            </a:r>
          </a:p>
          <a:p>
            <a:pPr marL="0" indent="0" algn="just">
              <a:buNone/>
            </a:pPr>
            <a:r>
              <a:rPr lang="en-IN" sz="2200" dirty="0">
                <a:latin typeface="Times New Roman" pitchFamily="18" charset="0"/>
                <a:cs typeface="Times New Roman" pitchFamily="18" charset="0"/>
              </a:rPr>
              <a:t>Structured Query Language (SQL), in computer science, a database sub language used in querying, updating and managing relational </a:t>
            </a:r>
            <a:r>
              <a:rPr lang="en-IN" sz="2200" dirty="0" smtClean="0">
                <a:latin typeface="Times New Roman" pitchFamily="18" charset="0"/>
                <a:cs typeface="Times New Roman" pitchFamily="18" charset="0"/>
              </a:rPr>
              <a:t>databases. MY </a:t>
            </a:r>
            <a:r>
              <a:rPr lang="en-IN" sz="2200" dirty="0">
                <a:latin typeface="Times New Roman" pitchFamily="18" charset="0"/>
                <a:cs typeface="Times New Roman" pitchFamily="18" charset="0"/>
              </a:rPr>
              <a:t>SQL Server is a relational database management system for distributed Client-Server computing. Like all other database management systems, it provides the following features:</a:t>
            </a:r>
          </a:p>
          <a:p>
            <a:pPr lvl="0"/>
            <a:r>
              <a:rPr lang="en-IN" sz="2200" dirty="0">
                <a:latin typeface="Times New Roman" pitchFamily="18" charset="0"/>
                <a:cs typeface="Times New Roman" pitchFamily="18" charset="0"/>
              </a:rPr>
              <a:t>A variety of user interfaces</a:t>
            </a:r>
          </a:p>
          <a:p>
            <a:pPr lvl="0"/>
            <a:r>
              <a:rPr lang="en-IN" sz="2200" dirty="0">
                <a:latin typeface="Times New Roman" pitchFamily="18" charset="0"/>
                <a:cs typeface="Times New Roman" pitchFamily="18" charset="0"/>
              </a:rPr>
              <a:t>Physical data independence</a:t>
            </a:r>
          </a:p>
          <a:p>
            <a:pPr lvl="0"/>
            <a:r>
              <a:rPr lang="en-IN" sz="2200" dirty="0">
                <a:latin typeface="Times New Roman" pitchFamily="18" charset="0"/>
                <a:cs typeface="Times New Roman" pitchFamily="18" charset="0"/>
              </a:rPr>
              <a:t>Logical data independence</a:t>
            </a:r>
          </a:p>
          <a:p>
            <a:pPr lvl="0"/>
            <a:r>
              <a:rPr lang="en-IN" sz="2200" dirty="0">
                <a:latin typeface="Times New Roman" pitchFamily="18" charset="0"/>
                <a:cs typeface="Times New Roman" pitchFamily="18" charset="0"/>
              </a:rPr>
              <a:t>Query optimization</a:t>
            </a:r>
          </a:p>
          <a:p>
            <a:pPr lvl="0"/>
            <a:r>
              <a:rPr lang="en-IN" sz="2200" dirty="0">
                <a:latin typeface="Times New Roman" pitchFamily="18" charset="0"/>
                <a:cs typeface="Times New Roman" pitchFamily="18" charset="0"/>
              </a:rPr>
              <a:t>Data integrity</a:t>
            </a:r>
          </a:p>
          <a:p>
            <a:pPr lvl="0" algn="just"/>
            <a:r>
              <a:rPr lang="en-IN" sz="2200" dirty="0">
                <a:latin typeface="Times New Roman" pitchFamily="18" charset="0"/>
                <a:cs typeface="Times New Roman" pitchFamily="18" charset="0"/>
              </a:rPr>
              <a:t>Concurrency control</a:t>
            </a:r>
          </a:p>
          <a:p>
            <a:pPr lvl="0"/>
            <a:r>
              <a:rPr lang="en-IN" sz="2200" dirty="0">
                <a:latin typeface="Times New Roman" pitchFamily="18" charset="0"/>
                <a:cs typeface="Times New Roman" pitchFamily="18" charset="0"/>
              </a:rPr>
              <a:t>Backup and recovery</a:t>
            </a:r>
          </a:p>
          <a:p>
            <a:pPr lvl="0"/>
            <a:r>
              <a:rPr lang="en-IN" sz="2200" dirty="0">
                <a:latin typeface="Times New Roman" pitchFamily="18" charset="0"/>
                <a:cs typeface="Times New Roman" pitchFamily="18" charset="0"/>
              </a:rPr>
              <a:t>Security and authorization</a:t>
            </a:r>
          </a:p>
          <a:p>
            <a:pPr marL="0" indent="0">
              <a:buNone/>
            </a:pPr>
            <a:endParaRPr lang="en-IN" sz="2400" dirty="0"/>
          </a:p>
          <a:p>
            <a:pPr marL="0" indent="0" algn="just">
              <a:buNone/>
            </a:pPr>
            <a:endParaRPr lang="en-IN" sz="2400" u="sng" dirty="0">
              <a:latin typeface="Times New Roman" pitchFamily="18" charset="0"/>
              <a:cs typeface="Times New Roman" pitchFamily="18" charset="0"/>
            </a:endParaRPr>
          </a:p>
        </p:txBody>
      </p:sp>
    </p:spTree>
    <p:extLst>
      <p:ext uri="{BB962C8B-B14F-4D97-AF65-F5344CB8AC3E}">
        <p14:creationId xmlns:p14="http://schemas.microsoft.com/office/powerpoint/2010/main" val="21840413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66382" y="809767"/>
            <a:ext cx="8915400" cy="3516574"/>
          </a:xfrm>
        </p:spPr>
        <p:txBody>
          <a:bodyPr>
            <a:normAutofit/>
          </a:bodyPr>
          <a:lstStyle/>
          <a:p>
            <a:pPr marL="0" indent="0" algn="ctr">
              <a:buNone/>
            </a:pPr>
            <a:r>
              <a:rPr lang="en-IN" sz="2400" b="1" u="sng" dirty="0" smtClean="0">
                <a:latin typeface="Times New Roman" pitchFamily="18" charset="0"/>
                <a:cs typeface="Times New Roman" pitchFamily="18" charset="0"/>
              </a:rPr>
              <a:t>Android</a:t>
            </a:r>
          </a:p>
          <a:p>
            <a:pPr marL="0" indent="0" algn="ctr">
              <a:buNone/>
            </a:pPr>
            <a:endParaRPr lang="en-IN" sz="2400" b="1" u="sng" dirty="0">
              <a:latin typeface="Times New Roman" pitchFamily="18" charset="0"/>
              <a:cs typeface="Times New Roman" pitchFamily="18" charset="0"/>
            </a:endParaRPr>
          </a:p>
          <a:p>
            <a:pPr marL="0" indent="0" algn="just">
              <a:buNone/>
            </a:pPr>
            <a:r>
              <a:rPr lang="en-IN" sz="2000" b="1" dirty="0" smtClean="0">
                <a:solidFill>
                  <a:schemeClr val="tx1"/>
                </a:solidFill>
                <a:latin typeface="Times New Roman" pitchFamily="18" charset="0"/>
                <a:cs typeface="Times New Roman" pitchFamily="18" charset="0"/>
              </a:rPr>
              <a:t>Android</a:t>
            </a:r>
            <a:r>
              <a:rPr lang="en-IN" sz="2000" dirty="0">
                <a:solidFill>
                  <a:schemeClr val="tx1"/>
                </a:solidFill>
                <a:latin typeface="Times New Roman" pitchFamily="18" charset="0"/>
                <a:cs typeface="Times New Roman" pitchFamily="18" charset="0"/>
              </a:rPr>
              <a:t> is a </a:t>
            </a:r>
            <a:r>
              <a:rPr lang="en-IN" sz="2000" u="sng" dirty="0">
                <a:solidFill>
                  <a:schemeClr val="tx1"/>
                </a:solidFill>
                <a:latin typeface="Times New Roman" pitchFamily="18" charset="0"/>
                <a:cs typeface="Times New Roman" pitchFamily="18" charset="0"/>
                <a:hlinkClick r:id="rId2" tooltip="Mobile operating system"/>
              </a:rPr>
              <a:t>mobile operating system</a:t>
            </a:r>
            <a:r>
              <a:rPr lang="en-IN" sz="2000" dirty="0">
                <a:solidFill>
                  <a:schemeClr val="tx1"/>
                </a:solidFill>
                <a:latin typeface="Times New Roman" pitchFamily="18" charset="0"/>
                <a:cs typeface="Times New Roman" pitchFamily="18" charset="0"/>
              </a:rPr>
              <a:t> developed by </a:t>
            </a:r>
            <a:r>
              <a:rPr lang="en-IN" sz="2000" u="sng" dirty="0">
                <a:solidFill>
                  <a:schemeClr val="tx1"/>
                </a:solidFill>
                <a:latin typeface="Times New Roman" pitchFamily="18" charset="0"/>
                <a:cs typeface="Times New Roman" pitchFamily="18" charset="0"/>
                <a:hlinkClick r:id="rId3" tooltip="Google"/>
              </a:rPr>
              <a:t>Google</a:t>
            </a:r>
            <a:r>
              <a:rPr lang="en-IN" sz="2000" dirty="0">
                <a:solidFill>
                  <a:schemeClr val="tx1"/>
                </a:solidFill>
                <a:latin typeface="Times New Roman" pitchFamily="18" charset="0"/>
                <a:cs typeface="Times New Roman" pitchFamily="18" charset="0"/>
              </a:rPr>
              <a:t>, based on the </a:t>
            </a:r>
            <a:r>
              <a:rPr lang="en-IN" sz="2000" u="sng" dirty="0">
                <a:solidFill>
                  <a:schemeClr val="tx1"/>
                </a:solidFill>
                <a:latin typeface="Times New Roman" pitchFamily="18" charset="0"/>
                <a:cs typeface="Times New Roman" pitchFamily="18" charset="0"/>
                <a:hlinkClick r:id="rId4" tooltip="Linux kernel"/>
              </a:rPr>
              <a:t>Linux kernel</a:t>
            </a:r>
            <a:r>
              <a:rPr lang="en-IN" sz="2000" dirty="0">
                <a:solidFill>
                  <a:schemeClr val="tx1"/>
                </a:solidFill>
                <a:latin typeface="Times New Roman" pitchFamily="18" charset="0"/>
                <a:cs typeface="Times New Roman" pitchFamily="18" charset="0"/>
              </a:rPr>
              <a:t> and designed primarily for </a:t>
            </a:r>
            <a:r>
              <a:rPr lang="en-IN" sz="2000" u="sng" dirty="0">
                <a:solidFill>
                  <a:schemeClr val="tx1"/>
                </a:solidFill>
                <a:latin typeface="Times New Roman" pitchFamily="18" charset="0"/>
                <a:cs typeface="Times New Roman" pitchFamily="18" charset="0"/>
                <a:hlinkClick r:id="rId5" tooltip="Touchscreen"/>
              </a:rPr>
              <a:t>touch screen</a:t>
            </a:r>
            <a:r>
              <a:rPr lang="en-IN" sz="2000" u="sng" dirty="0">
                <a:solidFill>
                  <a:schemeClr val="tx1"/>
                </a:solidFill>
                <a:latin typeface="Times New Roman" pitchFamily="18" charset="0"/>
                <a:cs typeface="Times New Roman" pitchFamily="18" charset="0"/>
              </a:rPr>
              <a:t> </a:t>
            </a:r>
            <a:r>
              <a:rPr lang="en-IN" sz="2000" dirty="0">
                <a:solidFill>
                  <a:schemeClr val="tx1"/>
                </a:solidFill>
                <a:latin typeface="Times New Roman" pitchFamily="18" charset="0"/>
                <a:cs typeface="Times New Roman" pitchFamily="18" charset="0"/>
              </a:rPr>
              <a:t>mobile devices such  as </a:t>
            </a:r>
            <a:r>
              <a:rPr lang="en-IN" sz="2000" u="sng" dirty="0">
                <a:solidFill>
                  <a:schemeClr val="tx1"/>
                </a:solidFill>
                <a:latin typeface="Times New Roman" pitchFamily="18" charset="0"/>
                <a:cs typeface="Times New Roman" pitchFamily="18" charset="0"/>
                <a:hlinkClick r:id="rId6" tooltip="Smartphone"/>
              </a:rPr>
              <a:t>smart phones</a:t>
            </a:r>
            <a:r>
              <a:rPr lang="en-IN" sz="2000" dirty="0">
                <a:solidFill>
                  <a:schemeClr val="tx1"/>
                </a:solidFill>
                <a:latin typeface="Times New Roman" pitchFamily="18" charset="0"/>
                <a:cs typeface="Times New Roman" pitchFamily="18" charset="0"/>
              </a:rPr>
              <a:t> and </a:t>
            </a:r>
            <a:r>
              <a:rPr lang="en-IN" sz="2000" u="sng" dirty="0">
                <a:solidFill>
                  <a:schemeClr val="tx1"/>
                </a:solidFill>
                <a:latin typeface="Times New Roman" pitchFamily="18" charset="0"/>
                <a:cs typeface="Times New Roman" pitchFamily="18" charset="0"/>
                <a:hlinkClick r:id="rId7" tooltip="Tablet computer"/>
              </a:rPr>
              <a:t>tablets</a:t>
            </a:r>
            <a:r>
              <a:rPr lang="en-IN" sz="2000" dirty="0">
                <a:solidFill>
                  <a:schemeClr val="tx1"/>
                </a:solidFill>
                <a:latin typeface="Times New Roman" pitchFamily="18" charset="0"/>
                <a:cs typeface="Times New Roman" pitchFamily="18" charset="0"/>
              </a:rPr>
              <a:t>. Android's </a:t>
            </a:r>
            <a:r>
              <a:rPr lang="en-IN" sz="2000" u="sng" dirty="0">
                <a:solidFill>
                  <a:schemeClr val="tx1"/>
                </a:solidFill>
                <a:latin typeface="Times New Roman" pitchFamily="18" charset="0"/>
                <a:cs typeface="Times New Roman" pitchFamily="18" charset="0"/>
                <a:hlinkClick r:id="rId8" tooltip="User interface"/>
              </a:rPr>
              <a:t>user interface</a:t>
            </a:r>
            <a:r>
              <a:rPr lang="en-IN" sz="2000" dirty="0">
                <a:solidFill>
                  <a:schemeClr val="tx1"/>
                </a:solidFill>
                <a:latin typeface="Times New Roman" pitchFamily="18" charset="0"/>
                <a:cs typeface="Times New Roman" pitchFamily="18" charset="0"/>
              </a:rPr>
              <a:t> is mainly based on </a:t>
            </a:r>
            <a:r>
              <a:rPr lang="en-IN" sz="2000" u="sng" dirty="0">
                <a:solidFill>
                  <a:schemeClr val="tx1"/>
                </a:solidFill>
                <a:latin typeface="Times New Roman" pitchFamily="18" charset="0"/>
                <a:cs typeface="Times New Roman" pitchFamily="18" charset="0"/>
                <a:hlinkClick r:id="rId9" tooltip="Direct manipulation interface"/>
              </a:rPr>
              <a:t>direct manipulation</a:t>
            </a:r>
            <a:r>
              <a:rPr lang="en-IN" sz="2000" dirty="0">
                <a:solidFill>
                  <a:schemeClr val="tx1"/>
                </a:solidFill>
                <a:latin typeface="Times New Roman" pitchFamily="18" charset="0"/>
                <a:cs typeface="Times New Roman" pitchFamily="18" charset="0"/>
              </a:rPr>
              <a:t>, using touch gestures that loosely correspond to real-world actions, such as swiping, tapping and pinching, to manipulate on-screen objects, along with a </a:t>
            </a:r>
            <a:r>
              <a:rPr lang="en-IN" sz="2000" u="sng" dirty="0">
                <a:solidFill>
                  <a:schemeClr val="tx1"/>
                </a:solidFill>
                <a:latin typeface="Times New Roman" pitchFamily="18" charset="0"/>
                <a:cs typeface="Times New Roman" pitchFamily="18" charset="0"/>
                <a:hlinkClick r:id="rId10" tooltip="Virtual keyboard"/>
              </a:rPr>
              <a:t>virtual keyboard</a:t>
            </a:r>
            <a:r>
              <a:rPr lang="en-IN" sz="2000" dirty="0">
                <a:solidFill>
                  <a:schemeClr val="tx1"/>
                </a:solidFill>
                <a:latin typeface="Times New Roman" pitchFamily="18" charset="0"/>
                <a:cs typeface="Times New Roman" pitchFamily="18" charset="0"/>
              </a:rPr>
              <a:t> for text input.</a:t>
            </a:r>
          </a:p>
          <a:p>
            <a:pPr marL="0" indent="0" algn="just">
              <a:buNone/>
            </a:pPr>
            <a:endParaRPr lang="en-IN" sz="24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18537929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34621" y="973540"/>
            <a:ext cx="8915400" cy="5331725"/>
          </a:xfrm>
        </p:spPr>
        <p:txBody>
          <a:bodyPr>
            <a:normAutofit/>
          </a:bodyPr>
          <a:lstStyle/>
          <a:p>
            <a:pPr marL="0" indent="0" algn="ctr">
              <a:buNone/>
            </a:pPr>
            <a:r>
              <a:rPr lang="en-IN" sz="2400" b="1" u="sng" dirty="0">
                <a:latin typeface="Times New Roman" pitchFamily="18" charset="0"/>
                <a:cs typeface="Times New Roman" pitchFamily="18" charset="0"/>
              </a:rPr>
              <a:t>NETBEANS </a:t>
            </a:r>
            <a:endParaRPr lang="en-IN" sz="2400" u="sng" dirty="0">
              <a:latin typeface="Times New Roman" pitchFamily="18" charset="0"/>
              <a:cs typeface="Times New Roman" pitchFamily="18" charset="0"/>
            </a:endParaRPr>
          </a:p>
          <a:p>
            <a:pPr marL="0" indent="0">
              <a:buNone/>
            </a:pPr>
            <a:r>
              <a:rPr lang="en-IN" sz="2000" dirty="0" err="1">
                <a:latin typeface="Times New Roman" pitchFamily="18" charset="0"/>
                <a:cs typeface="Times New Roman" pitchFamily="18" charset="0"/>
              </a:rPr>
              <a:t>Netbeans</a:t>
            </a:r>
            <a:r>
              <a:rPr lang="en-IN" sz="2000" dirty="0">
                <a:latin typeface="Times New Roman" pitchFamily="18" charset="0"/>
                <a:cs typeface="Times New Roman" pitchFamily="18" charset="0"/>
              </a:rPr>
              <a:t> is an integrated development environment (IDE) for developing primarily with Java, but also with other languages, in particular PHP, C/C++, and HTML5.It is also an application platform framework for Java desktop applications and others. The </a:t>
            </a:r>
            <a:r>
              <a:rPr lang="en-IN" sz="2000" dirty="0" err="1">
                <a:latin typeface="Times New Roman" pitchFamily="18" charset="0"/>
                <a:cs typeface="Times New Roman" pitchFamily="18" charset="0"/>
              </a:rPr>
              <a:t>NetBeans</a:t>
            </a:r>
            <a:r>
              <a:rPr lang="en-IN" sz="2000" dirty="0">
                <a:latin typeface="Times New Roman" pitchFamily="18" charset="0"/>
                <a:cs typeface="Times New Roman" pitchFamily="18" charset="0"/>
              </a:rPr>
              <a:t> IDE is written in Java and can run on Windows, OS X, Linux, Solaris and other platforms supporting a compatible JVM. The Net Beans Platform allows applications to be developed from a set of modular software components called </a:t>
            </a:r>
            <a:r>
              <a:rPr lang="en-IN" sz="2000" dirty="0" smtClean="0">
                <a:latin typeface="Times New Roman" pitchFamily="18" charset="0"/>
                <a:cs typeface="Times New Roman" pitchFamily="18" charset="0"/>
              </a:rPr>
              <a:t>modules</a:t>
            </a:r>
            <a:endParaRPr lang="en-IN" sz="2000" dirty="0">
              <a:latin typeface="Times New Roman" pitchFamily="18" charset="0"/>
              <a:cs typeface="Times New Roman" pitchFamily="18" charset="0"/>
            </a:endParaRPr>
          </a:p>
          <a:p>
            <a:pPr marL="0" indent="0">
              <a:buNone/>
            </a:pPr>
            <a:r>
              <a:rPr lang="en-IN" sz="2000" dirty="0" smtClean="0">
                <a:latin typeface="Times New Roman" pitchFamily="18" charset="0"/>
                <a:cs typeface="Times New Roman" pitchFamily="18" charset="0"/>
              </a:rPr>
              <a:t>Among </a:t>
            </a:r>
            <a:r>
              <a:rPr lang="en-IN" sz="2000" dirty="0">
                <a:latin typeface="Times New Roman" pitchFamily="18" charset="0"/>
                <a:cs typeface="Times New Roman" pitchFamily="18" charset="0"/>
              </a:rPr>
              <a:t>the features of the platform are: </a:t>
            </a:r>
          </a:p>
          <a:p>
            <a:pPr lvl="0"/>
            <a:r>
              <a:rPr lang="en-IN" sz="2000" dirty="0">
                <a:latin typeface="Times New Roman" pitchFamily="18" charset="0"/>
                <a:cs typeface="Times New Roman" pitchFamily="18" charset="0"/>
              </a:rPr>
              <a:t>User interface management (e.g. menus and toolbars) </a:t>
            </a:r>
          </a:p>
          <a:p>
            <a:pPr lvl="0"/>
            <a:r>
              <a:rPr lang="en-IN" sz="2000" dirty="0">
                <a:latin typeface="Times New Roman" pitchFamily="18" charset="0"/>
                <a:cs typeface="Times New Roman" pitchFamily="18" charset="0"/>
              </a:rPr>
              <a:t>User settings management </a:t>
            </a:r>
          </a:p>
          <a:p>
            <a:pPr lvl="0"/>
            <a:r>
              <a:rPr lang="en-IN" sz="2000" dirty="0">
                <a:latin typeface="Times New Roman" pitchFamily="18" charset="0"/>
                <a:cs typeface="Times New Roman" pitchFamily="18" charset="0"/>
              </a:rPr>
              <a:t>Storage management (saving and loading any kind of data) </a:t>
            </a:r>
          </a:p>
          <a:p>
            <a:pPr lvl="0"/>
            <a:r>
              <a:rPr lang="en-IN" sz="2000" dirty="0">
                <a:latin typeface="Times New Roman" pitchFamily="18" charset="0"/>
                <a:cs typeface="Times New Roman" pitchFamily="18" charset="0"/>
              </a:rPr>
              <a:t>Window management </a:t>
            </a:r>
          </a:p>
          <a:p>
            <a:endParaRPr lang="en-IN" dirty="0"/>
          </a:p>
        </p:txBody>
      </p:sp>
    </p:spTree>
    <p:extLst>
      <p:ext uri="{BB962C8B-B14F-4D97-AF65-F5344CB8AC3E}">
        <p14:creationId xmlns:p14="http://schemas.microsoft.com/office/powerpoint/2010/main" val="27901087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8394" y="878006"/>
            <a:ext cx="8915400" cy="3777622"/>
          </a:xfrm>
        </p:spPr>
        <p:txBody>
          <a:bodyPr/>
          <a:lstStyle/>
          <a:p>
            <a:pPr marL="0" indent="0" algn="ctr">
              <a:buNone/>
            </a:pPr>
            <a:r>
              <a:rPr lang="en-IN" sz="2000" b="1" u="sng" dirty="0" smtClean="0">
                <a:latin typeface="Times New Roman" pitchFamily="18" charset="0"/>
                <a:cs typeface="Times New Roman" pitchFamily="18" charset="0"/>
              </a:rPr>
              <a:t> </a:t>
            </a:r>
            <a:r>
              <a:rPr lang="en-IN" sz="2000" b="1" u="sng" dirty="0">
                <a:latin typeface="Times New Roman" pitchFamily="18" charset="0"/>
                <a:cs typeface="Times New Roman" pitchFamily="18" charset="0"/>
              </a:rPr>
              <a:t>IONIC </a:t>
            </a:r>
            <a:r>
              <a:rPr lang="en-IN" sz="2000" b="1" u="sng" dirty="0" smtClean="0">
                <a:latin typeface="Times New Roman" pitchFamily="18" charset="0"/>
                <a:cs typeface="Times New Roman" pitchFamily="18" charset="0"/>
              </a:rPr>
              <a:t>FRAMEWORK</a:t>
            </a:r>
          </a:p>
          <a:p>
            <a:pPr marL="0" indent="0" algn="ctr">
              <a:buNone/>
            </a:pPr>
            <a:endParaRPr lang="en-IN" sz="2000" u="sng" dirty="0">
              <a:latin typeface="Times New Roman" pitchFamily="18" charset="0"/>
              <a:cs typeface="Times New Roman" pitchFamily="18" charset="0"/>
            </a:endParaRPr>
          </a:p>
          <a:p>
            <a:pPr marL="0" indent="0" algn="just">
              <a:buNone/>
            </a:pPr>
            <a:r>
              <a:rPr lang="en-IN" sz="2000" dirty="0">
                <a:latin typeface="Times New Roman" pitchFamily="18" charset="0"/>
                <a:cs typeface="Times New Roman" pitchFamily="18" charset="0"/>
              </a:rPr>
              <a:t>Ionic is a powerful HTML5 SDK that helps you build native-feeling mobile apps using web technologies like HTML, CSS, and </a:t>
            </a:r>
            <a:r>
              <a:rPr lang="en-IN" sz="2000" dirty="0" err="1" smtClean="0">
                <a:latin typeface="Times New Roman" pitchFamily="18" charset="0"/>
                <a:cs typeface="Times New Roman" pitchFamily="18" charset="0"/>
              </a:rPr>
              <a:t>JavaScript.Ionic</a:t>
            </a: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is focused mainly on the look and feel, and UI interaction of your app. That means we aren't a replacement for </a:t>
            </a:r>
            <a:r>
              <a:rPr lang="en-IN" sz="2000" dirty="0" err="1">
                <a:latin typeface="Times New Roman" pitchFamily="18" charset="0"/>
                <a:cs typeface="Times New Roman" pitchFamily="18" charset="0"/>
              </a:rPr>
              <a:t>PhoneGap</a:t>
            </a:r>
            <a:r>
              <a:rPr lang="en-IN" sz="2000" dirty="0">
                <a:latin typeface="Times New Roman" pitchFamily="18" charset="0"/>
                <a:cs typeface="Times New Roman" pitchFamily="18" charset="0"/>
              </a:rPr>
              <a:t> or your favourite JavaScript framework. Instead, Ionic simply fits in well with these projects in order to simplify one big part of your app: the front end. We recommend reading, Where does the Ionic Framework fit in? to get a good understanding of </a:t>
            </a:r>
            <a:r>
              <a:rPr lang="en-IN" sz="2000" dirty="0" err="1">
                <a:latin typeface="Times New Roman" pitchFamily="18" charset="0"/>
                <a:cs typeface="Times New Roman" pitchFamily="18" charset="0"/>
              </a:rPr>
              <a:t>Ionic's</a:t>
            </a:r>
            <a:r>
              <a:rPr lang="en-IN" sz="2000" dirty="0">
                <a:latin typeface="Times New Roman" pitchFamily="18" charset="0"/>
                <a:cs typeface="Times New Roman" pitchFamily="18" charset="0"/>
              </a:rPr>
              <a:t> goals.</a:t>
            </a:r>
          </a:p>
          <a:p>
            <a:pPr marL="0" indent="0">
              <a:buNone/>
            </a:pPr>
            <a:endParaRPr lang="en-IN" dirty="0"/>
          </a:p>
        </p:txBody>
      </p:sp>
    </p:spTree>
    <p:extLst>
      <p:ext uri="{BB962C8B-B14F-4D97-AF65-F5344CB8AC3E}">
        <p14:creationId xmlns:p14="http://schemas.microsoft.com/office/powerpoint/2010/main" val="42220381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532263"/>
            <a:ext cx="8915400" cy="5800298"/>
          </a:xfrm>
        </p:spPr>
        <p:txBody>
          <a:bodyPr>
            <a:normAutofit fontScale="62500" lnSpcReduction="20000"/>
          </a:bodyPr>
          <a:lstStyle/>
          <a:p>
            <a:pPr marL="0" indent="0" algn="ctr">
              <a:buNone/>
            </a:pPr>
            <a:r>
              <a:rPr lang="en-IN" sz="2400" b="1" u="sng" dirty="0" smtClean="0">
                <a:latin typeface="Times New Roman" pitchFamily="18" charset="0"/>
                <a:cs typeface="Times New Roman" pitchFamily="18" charset="0"/>
              </a:rPr>
              <a:t>WORDPRESS</a:t>
            </a:r>
            <a:endParaRPr lang="en-IN" sz="2400" u="sng" dirty="0">
              <a:latin typeface="Times New Roman" pitchFamily="18" charset="0"/>
              <a:cs typeface="Times New Roman" pitchFamily="18" charset="0"/>
            </a:endParaRPr>
          </a:p>
          <a:p>
            <a:r>
              <a:rPr lang="en-IN" sz="2600" dirty="0" err="1">
                <a:latin typeface="Times New Roman" pitchFamily="18" charset="0"/>
                <a:cs typeface="Times New Roman" pitchFamily="18" charset="0"/>
              </a:rPr>
              <a:t>WordPress</a:t>
            </a:r>
            <a:r>
              <a:rPr lang="en-IN" sz="2600" dirty="0">
                <a:latin typeface="Times New Roman" pitchFamily="18" charset="0"/>
                <a:cs typeface="Times New Roman" pitchFamily="18" charset="0"/>
              </a:rPr>
              <a:t> is an open source </a:t>
            </a:r>
            <a:r>
              <a:rPr lang="en-IN" sz="2600" b="1" dirty="0">
                <a:latin typeface="Times New Roman" pitchFamily="18" charset="0"/>
                <a:cs typeface="Times New Roman" pitchFamily="18" charset="0"/>
              </a:rPr>
              <a:t>Content Management System (CMS), </a:t>
            </a:r>
            <a:r>
              <a:rPr lang="en-IN" sz="2600" dirty="0">
                <a:latin typeface="Times New Roman" pitchFamily="18" charset="0"/>
                <a:cs typeface="Times New Roman" pitchFamily="18" charset="0"/>
              </a:rPr>
              <a:t>which allows the users to build dynamic websites and blogs. </a:t>
            </a:r>
            <a:r>
              <a:rPr lang="en-IN" sz="2600" dirty="0" err="1">
                <a:latin typeface="Times New Roman" pitchFamily="18" charset="0"/>
                <a:cs typeface="Times New Roman" pitchFamily="18" charset="0"/>
              </a:rPr>
              <a:t>WordPress</a:t>
            </a:r>
            <a:r>
              <a:rPr lang="en-IN" sz="2600" dirty="0">
                <a:latin typeface="Times New Roman" pitchFamily="18" charset="0"/>
                <a:cs typeface="Times New Roman" pitchFamily="18" charset="0"/>
              </a:rPr>
              <a:t> is the most popular blogging system on the web and allows updating, customizing and managing the website from its back-end CMS and components. </a:t>
            </a:r>
          </a:p>
          <a:p>
            <a:r>
              <a:rPr lang="en-IN" sz="2600" dirty="0" err="1">
                <a:latin typeface="Times New Roman" pitchFamily="18" charset="0"/>
                <a:cs typeface="Times New Roman" pitchFamily="18" charset="0"/>
              </a:rPr>
              <a:t>WordPress</a:t>
            </a:r>
            <a:r>
              <a:rPr lang="en-IN" sz="2600" dirty="0">
                <a:latin typeface="Times New Roman" pitchFamily="18" charset="0"/>
                <a:cs typeface="Times New Roman" pitchFamily="18" charset="0"/>
              </a:rPr>
              <a:t> is an Content Management System (CMS), which is open source and was created to manage blogs. </a:t>
            </a:r>
            <a:r>
              <a:rPr lang="en-IN" sz="2600" dirty="0" err="1">
                <a:latin typeface="Times New Roman" pitchFamily="18" charset="0"/>
                <a:cs typeface="Times New Roman" pitchFamily="18" charset="0"/>
              </a:rPr>
              <a:t>WordPress</a:t>
            </a:r>
            <a:r>
              <a:rPr lang="en-IN" sz="2600" dirty="0">
                <a:latin typeface="Times New Roman" pitchFamily="18" charset="0"/>
                <a:cs typeface="Times New Roman" pitchFamily="18" charset="0"/>
              </a:rPr>
              <a:t> allows you to easily create and manage your blogs and websites content without coding and it can be used to create fully operational website. </a:t>
            </a:r>
            <a:r>
              <a:rPr lang="en-IN" sz="2600" dirty="0" smtClean="0">
                <a:latin typeface="Times New Roman" pitchFamily="18" charset="0"/>
                <a:cs typeface="Times New Roman" pitchFamily="18" charset="0"/>
              </a:rPr>
              <a:t>It </a:t>
            </a:r>
            <a:r>
              <a:rPr lang="en-IN" sz="2600" b="1" dirty="0" smtClean="0">
                <a:latin typeface="Times New Roman" pitchFamily="18" charset="0"/>
                <a:cs typeface="Times New Roman" pitchFamily="18" charset="0"/>
              </a:rPr>
              <a:t> </a:t>
            </a:r>
            <a:r>
              <a:rPr lang="en-IN" sz="2600" dirty="0">
                <a:latin typeface="Times New Roman" pitchFamily="18" charset="0"/>
                <a:cs typeface="Times New Roman" pitchFamily="18" charset="0"/>
              </a:rPr>
              <a:t>is a software which stores all the data such as text, photos, music, documents, etc. and is made available on your website. It helps in editing, publishing and modifying the content of the </a:t>
            </a:r>
            <a:r>
              <a:rPr lang="en-IN" sz="2600" dirty="0" smtClean="0">
                <a:latin typeface="Times New Roman" pitchFamily="18" charset="0"/>
                <a:cs typeface="Times New Roman" pitchFamily="18" charset="0"/>
              </a:rPr>
              <a:t>website.</a:t>
            </a:r>
            <a:endParaRPr lang="en-IN" sz="2600" dirty="0">
              <a:latin typeface="Times New Roman" pitchFamily="18" charset="0"/>
              <a:cs typeface="Times New Roman" pitchFamily="18" charset="0"/>
            </a:endParaRPr>
          </a:p>
          <a:p>
            <a:r>
              <a:rPr lang="en-IN" sz="2600" dirty="0" err="1">
                <a:latin typeface="Times New Roman" pitchFamily="18" charset="0"/>
                <a:cs typeface="Times New Roman" pitchFamily="18" charset="0"/>
              </a:rPr>
              <a:t>WordPress</a:t>
            </a:r>
            <a:r>
              <a:rPr lang="en-IN" sz="2600" dirty="0">
                <a:latin typeface="Times New Roman" pitchFamily="18" charset="0"/>
                <a:cs typeface="Times New Roman" pitchFamily="18" charset="0"/>
              </a:rPr>
              <a:t> was initially released on 27th May, 2003 by Matt </a:t>
            </a:r>
            <a:r>
              <a:rPr lang="en-IN" sz="2600" dirty="0" err="1">
                <a:latin typeface="Times New Roman" pitchFamily="18" charset="0"/>
                <a:cs typeface="Times New Roman" pitchFamily="18" charset="0"/>
              </a:rPr>
              <a:t>Mullenweg</a:t>
            </a:r>
            <a:r>
              <a:rPr lang="en-IN" sz="2600" dirty="0">
                <a:latin typeface="Times New Roman" pitchFamily="18" charset="0"/>
                <a:cs typeface="Times New Roman" pitchFamily="18" charset="0"/>
              </a:rPr>
              <a:t> and Mike </a:t>
            </a:r>
            <a:r>
              <a:rPr lang="en-IN" sz="2600" dirty="0" err="1" smtClean="0">
                <a:latin typeface="Times New Roman" pitchFamily="18" charset="0"/>
                <a:cs typeface="Times New Roman" pitchFamily="18" charset="0"/>
              </a:rPr>
              <a:t>Little.It</a:t>
            </a:r>
            <a:r>
              <a:rPr lang="en-IN" sz="2600" dirty="0" smtClean="0">
                <a:latin typeface="Times New Roman" pitchFamily="18" charset="0"/>
                <a:cs typeface="Times New Roman" pitchFamily="18" charset="0"/>
              </a:rPr>
              <a:t> was </a:t>
            </a:r>
            <a:r>
              <a:rPr lang="en-IN" sz="2600" dirty="0">
                <a:latin typeface="Times New Roman" pitchFamily="18" charset="0"/>
                <a:cs typeface="Times New Roman" pitchFamily="18" charset="0"/>
              </a:rPr>
              <a:t>announced as open source in October 2009. </a:t>
            </a:r>
            <a:r>
              <a:rPr lang="en-IN" sz="2600" dirty="0" smtClean="0">
                <a:latin typeface="Times New Roman" pitchFamily="18" charset="0"/>
                <a:cs typeface="Times New Roman" pitchFamily="18" charset="0"/>
              </a:rPr>
              <a:t> </a:t>
            </a:r>
          </a:p>
          <a:p>
            <a:pPr marL="0" indent="0">
              <a:buNone/>
            </a:pPr>
            <a:r>
              <a:rPr lang="en-IN" sz="2900" b="1" dirty="0" smtClean="0">
                <a:latin typeface="Times New Roman" pitchFamily="18" charset="0"/>
                <a:cs typeface="Times New Roman" pitchFamily="18" charset="0"/>
              </a:rPr>
              <a:t>	</a:t>
            </a:r>
            <a:r>
              <a:rPr lang="en-IN" sz="2900" b="1" u="sng" dirty="0" err="1" smtClean="0">
                <a:latin typeface="Times New Roman" pitchFamily="18" charset="0"/>
                <a:cs typeface="Times New Roman" pitchFamily="18" charset="0"/>
              </a:rPr>
              <a:t>Wordpress</a:t>
            </a:r>
            <a:r>
              <a:rPr lang="en-IN" sz="2900" b="1" u="sng" dirty="0" smtClean="0">
                <a:latin typeface="Times New Roman" pitchFamily="18" charset="0"/>
                <a:cs typeface="Times New Roman" pitchFamily="18" charset="0"/>
              </a:rPr>
              <a:t> Features</a:t>
            </a:r>
            <a:endParaRPr lang="en-IN" sz="2900" b="1" u="sng" dirty="0">
              <a:latin typeface="Times New Roman" pitchFamily="18" charset="0"/>
              <a:cs typeface="Times New Roman" pitchFamily="18" charset="0"/>
            </a:endParaRPr>
          </a:p>
          <a:p>
            <a:r>
              <a:rPr lang="en-IN" sz="2600" dirty="0" smtClean="0">
                <a:latin typeface="Times New Roman" pitchFamily="18" charset="0"/>
                <a:cs typeface="Times New Roman" pitchFamily="18" charset="0"/>
              </a:rPr>
              <a:t>We can </a:t>
            </a:r>
            <a:r>
              <a:rPr lang="en-IN" sz="2600" dirty="0">
                <a:latin typeface="Times New Roman" pitchFamily="18" charset="0"/>
                <a:cs typeface="Times New Roman" pitchFamily="18" charset="0"/>
              </a:rPr>
              <a:t>create dynamic website without any programming and designing knowledge. </a:t>
            </a:r>
          </a:p>
          <a:p>
            <a:r>
              <a:rPr lang="en-IN" sz="2600" dirty="0">
                <a:latin typeface="Times New Roman" pitchFamily="18" charset="0"/>
                <a:cs typeface="Times New Roman" pitchFamily="18" charset="0"/>
              </a:rPr>
              <a:t>User Management </a:t>
            </a:r>
          </a:p>
          <a:p>
            <a:r>
              <a:rPr lang="en-IN" sz="2600" dirty="0">
                <a:latin typeface="Times New Roman" pitchFamily="18" charset="0"/>
                <a:cs typeface="Times New Roman" pitchFamily="18" charset="0"/>
              </a:rPr>
              <a:t>Media Management </a:t>
            </a:r>
          </a:p>
          <a:p>
            <a:r>
              <a:rPr lang="en-IN" sz="2600" dirty="0" smtClean="0">
                <a:latin typeface="Times New Roman" pitchFamily="18" charset="0"/>
                <a:cs typeface="Times New Roman" pitchFamily="18" charset="0"/>
              </a:rPr>
              <a:t>Theme System </a:t>
            </a:r>
            <a:endParaRPr lang="en-IN" sz="2600" dirty="0">
              <a:latin typeface="Times New Roman" pitchFamily="18" charset="0"/>
              <a:cs typeface="Times New Roman" pitchFamily="18" charset="0"/>
            </a:endParaRPr>
          </a:p>
          <a:p>
            <a:r>
              <a:rPr lang="en-IN" sz="2600" dirty="0" smtClean="0">
                <a:latin typeface="Times New Roman" pitchFamily="18" charset="0"/>
                <a:cs typeface="Times New Roman" pitchFamily="18" charset="0"/>
              </a:rPr>
              <a:t> Extended With Plugins</a:t>
            </a:r>
            <a:endParaRPr lang="en-IN" sz="2600" dirty="0">
              <a:latin typeface="Times New Roman" pitchFamily="18" charset="0"/>
              <a:cs typeface="Times New Roman" pitchFamily="18" charset="0"/>
            </a:endParaRPr>
          </a:p>
          <a:p>
            <a:r>
              <a:rPr lang="en-IN" sz="2600" dirty="0" smtClean="0">
                <a:latin typeface="Times New Roman" pitchFamily="18" charset="0"/>
                <a:cs typeface="Times New Roman" pitchFamily="18" charset="0"/>
              </a:rPr>
              <a:t>Search Engine Optimization</a:t>
            </a:r>
            <a:endParaRPr lang="en-IN" sz="2600" dirty="0">
              <a:latin typeface="Times New Roman" pitchFamily="18" charset="0"/>
              <a:cs typeface="Times New Roman" pitchFamily="18" charset="0"/>
            </a:endParaRPr>
          </a:p>
          <a:p>
            <a:r>
              <a:rPr lang="en-IN" sz="2600" dirty="0" smtClean="0">
                <a:latin typeface="Times New Roman" pitchFamily="18" charset="0"/>
                <a:cs typeface="Times New Roman" pitchFamily="18" charset="0"/>
              </a:rPr>
              <a:t> Importers</a:t>
            </a:r>
            <a:endParaRPr lang="en-IN" sz="2600" dirty="0">
              <a:latin typeface="Times New Roman" pitchFamily="18" charset="0"/>
              <a:cs typeface="Times New Roman" pitchFamily="18" charset="0"/>
            </a:endParaRPr>
          </a:p>
        </p:txBody>
      </p:sp>
    </p:spTree>
    <p:extLst>
      <p:ext uri="{BB962C8B-B14F-4D97-AF65-F5344CB8AC3E}">
        <p14:creationId xmlns:p14="http://schemas.microsoft.com/office/powerpoint/2010/main" val="280233413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532263"/>
            <a:ext cx="8915400" cy="5800298"/>
          </a:xfrm>
        </p:spPr>
        <p:txBody>
          <a:bodyPr>
            <a:normAutofit fontScale="85000" lnSpcReduction="10000"/>
          </a:bodyPr>
          <a:lstStyle/>
          <a:p>
            <a:pPr marL="0" indent="0" algn="ctr">
              <a:buNone/>
            </a:pPr>
            <a:r>
              <a:rPr lang="en-IN" sz="2400" b="1" u="sng" dirty="0" smtClean="0">
                <a:latin typeface="Times New Roman" pitchFamily="18" charset="0"/>
                <a:cs typeface="Times New Roman" pitchFamily="18" charset="0"/>
              </a:rPr>
              <a:t>GITHUB</a:t>
            </a:r>
            <a:endParaRPr lang="en-IN" sz="2400" u="sng" dirty="0">
              <a:latin typeface="Times New Roman" pitchFamily="18" charset="0"/>
              <a:cs typeface="Times New Roman" pitchFamily="18" charset="0"/>
            </a:endParaRPr>
          </a:p>
          <a:p>
            <a:pPr>
              <a:lnSpc>
                <a:spcPct val="200000"/>
              </a:lnSpc>
            </a:pPr>
            <a:r>
              <a:rPr lang="en-IN" sz="2800" dirty="0">
                <a:latin typeface="Times New Roman" pitchFamily="18" charset="0"/>
                <a:cs typeface="Times New Roman" pitchFamily="18" charset="0"/>
              </a:rPr>
              <a:t>Version control is a system that manages changes to a file or files. </a:t>
            </a:r>
          </a:p>
          <a:p>
            <a:pPr>
              <a:lnSpc>
                <a:spcPct val="200000"/>
              </a:lnSpc>
            </a:pPr>
            <a:r>
              <a:rPr lang="en-IN" sz="2800" dirty="0">
                <a:latin typeface="Times New Roman" pitchFamily="18" charset="0"/>
                <a:cs typeface="Times New Roman" pitchFamily="18" charset="0"/>
              </a:rPr>
              <a:t>These changes are kept as logs in a history, with detailed information on what file(s) was changed, what was changed within the file, who changed it, and a message on why the change was made. </a:t>
            </a:r>
          </a:p>
          <a:p>
            <a:pPr>
              <a:lnSpc>
                <a:spcPct val="200000"/>
              </a:lnSpc>
            </a:pPr>
            <a:r>
              <a:rPr lang="en-IN" sz="2800" dirty="0">
                <a:latin typeface="Times New Roman" pitchFamily="18" charset="0"/>
                <a:cs typeface="Times New Roman" pitchFamily="18" charset="0"/>
              </a:rPr>
              <a:t>This is extremely useful, especially when working in teams </a:t>
            </a:r>
            <a:endParaRPr lang="en-IN" sz="2600" dirty="0" smtClean="0">
              <a:latin typeface="Times New Roman" pitchFamily="18" charset="0"/>
              <a:cs typeface="Times New Roman" pitchFamily="18" charset="0"/>
            </a:endParaRPr>
          </a:p>
          <a:p>
            <a:pPr marL="0" indent="0">
              <a:buNone/>
            </a:pPr>
            <a:r>
              <a:rPr lang="en-IN" sz="2900" b="1" dirty="0" smtClean="0">
                <a:latin typeface="Times New Roman" pitchFamily="18" charset="0"/>
                <a:cs typeface="Times New Roman" pitchFamily="18" charset="0"/>
              </a:rPr>
              <a:t>	</a:t>
            </a:r>
            <a:endParaRPr lang="en-IN" sz="2600" dirty="0">
              <a:latin typeface="Times New Roman" pitchFamily="18" charset="0"/>
              <a:cs typeface="Times New Roman" pitchFamily="18" charset="0"/>
            </a:endParaRPr>
          </a:p>
        </p:txBody>
      </p:sp>
    </p:spTree>
    <p:extLst>
      <p:ext uri="{BB962C8B-B14F-4D97-AF65-F5344CB8AC3E}">
        <p14:creationId xmlns:p14="http://schemas.microsoft.com/office/powerpoint/2010/main" val="21437339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532263"/>
            <a:ext cx="8915400" cy="5800298"/>
          </a:xfrm>
        </p:spPr>
        <p:txBody>
          <a:bodyPr>
            <a:normAutofit/>
          </a:bodyPr>
          <a:lstStyle/>
          <a:p>
            <a:pPr marL="0" indent="0" algn="ctr">
              <a:buNone/>
            </a:pPr>
            <a:r>
              <a:rPr lang="en-IN" sz="2400" b="1" u="sng" dirty="0" smtClean="0">
                <a:latin typeface="Times New Roman" pitchFamily="18" charset="0"/>
                <a:cs typeface="Times New Roman" pitchFamily="18" charset="0"/>
              </a:rPr>
              <a:t>BUGZILA</a:t>
            </a:r>
            <a:endParaRPr lang="en-IN" sz="2400" u="sng" dirty="0">
              <a:latin typeface="Times New Roman" pitchFamily="18" charset="0"/>
              <a:cs typeface="Times New Roman" pitchFamily="18" charset="0"/>
            </a:endParaRPr>
          </a:p>
          <a:p>
            <a:r>
              <a:rPr lang="en-IN" sz="2400" dirty="0" err="1"/>
              <a:t>Bugzilla</a:t>
            </a:r>
            <a:r>
              <a:rPr lang="en-IN" sz="2400" dirty="0"/>
              <a:t> is an open-source issue/bug tracking system that allows developers effectively to keep track of outstanding problems with their product. It is written in</a:t>
            </a:r>
            <a:r>
              <a:rPr lang="en-IN" sz="2400" dirty="0">
                <a:hlinkClick r:id="rId2"/>
              </a:rPr>
              <a:t> Perl </a:t>
            </a:r>
            <a:r>
              <a:rPr lang="en-IN" sz="2400" dirty="0"/>
              <a:t>and uses MYSQL database. </a:t>
            </a:r>
          </a:p>
          <a:p>
            <a:r>
              <a:rPr lang="en-IN" sz="2400" dirty="0" err="1"/>
              <a:t>Bugzilla</a:t>
            </a:r>
            <a:r>
              <a:rPr lang="en-IN" sz="2400" dirty="0"/>
              <a:t> is a</a:t>
            </a:r>
            <a:r>
              <a:rPr lang="en-IN" sz="2400" dirty="0">
                <a:hlinkClick r:id="rId3"/>
              </a:rPr>
              <a:t> Defect </a:t>
            </a:r>
            <a:r>
              <a:rPr lang="en-IN" sz="2400" dirty="0"/>
              <a:t>tracking tool, however it can be used as a test management tool as such it can be easily linked with other</a:t>
            </a:r>
            <a:r>
              <a:rPr lang="en-IN" sz="2400" dirty="0">
                <a:hlinkClick r:id="rId4"/>
              </a:rPr>
              <a:t> Test Case </a:t>
            </a:r>
            <a:r>
              <a:rPr lang="en-IN" sz="2400" dirty="0"/>
              <a:t>management tools like Quality </a:t>
            </a:r>
            <a:r>
              <a:rPr lang="en-IN" sz="2400" dirty="0" err="1"/>
              <a:t>Center</a:t>
            </a:r>
            <a:r>
              <a:rPr lang="en-IN" sz="2400" dirty="0"/>
              <a:t>, </a:t>
            </a:r>
            <a:r>
              <a:rPr lang="en-IN" sz="2400" dirty="0" err="1"/>
              <a:t>Testlink</a:t>
            </a:r>
            <a:r>
              <a:rPr lang="en-IN" sz="2400" dirty="0"/>
              <a:t> etc. </a:t>
            </a:r>
          </a:p>
          <a:p>
            <a:r>
              <a:rPr lang="en-IN" sz="2400" dirty="0"/>
              <a:t>This open bug-tracker enables users to stay connected with their clients or employees, to communicate about problems effectively throughout the data-management chain. </a:t>
            </a:r>
            <a:r>
              <a:rPr lang="en-IN" sz="1600" dirty="0"/>
              <a:t>  </a:t>
            </a:r>
          </a:p>
          <a:p>
            <a:endParaRPr lang="en-IN" sz="2600" dirty="0">
              <a:latin typeface="Times New Roman" pitchFamily="18" charset="0"/>
              <a:cs typeface="Times New Roman" pitchFamily="18" charset="0"/>
            </a:endParaRPr>
          </a:p>
        </p:txBody>
      </p:sp>
    </p:spTree>
    <p:extLst>
      <p:ext uri="{BB962C8B-B14F-4D97-AF65-F5344CB8AC3E}">
        <p14:creationId xmlns:p14="http://schemas.microsoft.com/office/powerpoint/2010/main" val="21437339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dirty="0" smtClean="0">
                <a:latin typeface="+mn-lt"/>
                <a:cs typeface="Times New Roman" pitchFamily="18" charset="0"/>
              </a:rPr>
              <a:t>System specification</a:t>
            </a:r>
            <a:endParaRPr lang="en-IN" dirty="0">
              <a:latin typeface="+mn-lt"/>
              <a:cs typeface="Times New Roman" pitchFamily="18" charset="0"/>
            </a:endParaRPr>
          </a:p>
        </p:txBody>
      </p:sp>
      <p:sp>
        <p:nvSpPr>
          <p:cNvPr id="3" name="Content Placeholder 2"/>
          <p:cNvSpPr>
            <a:spLocks noGrp="1"/>
          </p:cNvSpPr>
          <p:nvPr>
            <p:ph idx="1"/>
          </p:nvPr>
        </p:nvSpPr>
        <p:spPr>
          <a:xfrm>
            <a:off x="2589212" y="1624084"/>
            <a:ext cx="8915400" cy="4287138"/>
          </a:xfrm>
        </p:spPr>
        <p:txBody>
          <a:bodyPr/>
          <a:lstStyle/>
          <a:p>
            <a:pPr marL="0" indent="0">
              <a:buNone/>
            </a:pPr>
            <a:r>
              <a:rPr lang="en-IN" b="1" u="sng" dirty="0" smtClean="0"/>
              <a:t>Hardware specification</a:t>
            </a:r>
          </a:p>
          <a:p>
            <a:r>
              <a:rPr lang="en-IN" sz="2000" dirty="0">
                <a:latin typeface="Times New Roman" pitchFamily="18" charset="0"/>
                <a:cs typeface="Times New Roman" pitchFamily="18" charset="0"/>
              </a:rPr>
              <a:t>Processors 	  : Intel Premium Pro or Processor running at 133 MHz</a:t>
            </a:r>
          </a:p>
          <a:p>
            <a:r>
              <a:rPr lang="en-IN" sz="2000" dirty="0">
                <a:latin typeface="Times New Roman" pitchFamily="18" charset="0"/>
                <a:cs typeface="Times New Roman" pitchFamily="18" charset="0"/>
              </a:rPr>
              <a:t>Hard Disk	 </a:t>
            </a: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 1.2 GB Hard Disk</a:t>
            </a:r>
          </a:p>
          <a:p>
            <a:r>
              <a:rPr lang="en-IN" sz="2000" dirty="0">
                <a:latin typeface="Times New Roman" pitchFamily="18" charset="0"/>
                <a:cs typeface="Times New Roman" pitchFamily="18" charset="0"/>
              </a:rPr>
              <a:t>RAM      	 </a:t>
            </a:r>
            <a:r>
              <a:rPr lang="en-IN" sz="2000" dirty="0" smtClean="0">
                <a:latin typeface="Times New Roman" pitchFamily="18" charset="0"/>
                <a:cs typeface="Times New Roman" pitchFamily="18" charset="0"/>
              </a:rPr>
              <a:t>	  :  </a:t>
            </a:r>
            <a:r>
              <a:rPr lang="en-IN" sz="2000" dirty="0">
                <a:latin typeface="Times New Roman" pitchFamily="18" charset="0"/>
                <a:cs typeface="Times New Roman" pitchFamily="18" charset="0"/>
              </a:rPr>
              <a:t>Client Level – Minimum 128MB</a:t>
            </a:r>
          </a:p>
          <a:p>
            <a:pPr marL="0" indent="0">
              <a:buNone/>
            </a:pPr>
            <a:r>
              <a:rPr lang="en-IN" sz="2000" u="sng" dirty="0" smtClean="0">
                <a:latin typeface="Times New Roman" pitchFamily="18" charset="0"/>
                <a:cs typeface="Times New Roman" pitchFamily="18" charset="0"/>
              </a:rPr>
              <a:t>Recommended </a:t>
            </a:r>
            <a:r>
              <a:rPr lang="en-IN" sz="2000" u="sng" dirty="0">
                <a:latin typeface="Times New Roman" pitchFamily="18" charset="0"/>
                <a:cs typeface="Times New Roman" pitchFamily="18" charset="0"/>
              </a:rPr>
              <a:t>Requirements for peak performance</a:t>
            </a:r>
          </a:p>
          <a:p>
            <a:r>
              <a:rPr lang="en-IN" sz="2000" dirty="0">
                <a:latin typeface="Times New Roman" pitchFamily="18" charset="0"/>
                <a:cs typeface="Times New Roman" pitchFamily="18" charset="0"/>
              </a:rPr>
              <a:t>RAM      	</a:t>
            </a: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  Client Level – Minimum 512MB</a:t>
            </a:r>
          </a:p>
          <a:p>
            <a:r>
              <a:rPr lang="en-IN" sz="2000" dirty="0">
                <a:latin typeface="Times New Roman" pitchFamily="18" charset="0"/>
                <a:cs typeface="Times New Roman" pitchFamily="18" charset="0"/>
              </a:rPr>
              <a:t>Display Type	  : SVGA Colour Enhanced Monitor</a:t>
            </a:r>
          </a:p>
          <a:p>
            <a:r>
              <a:rPr lang="en-IN" sz="2000" dirty="0">
                <a:latin typeface="Times New Roman" pitchFamily="18" charset="0"/>
                <a:cs typeface="Times New Roman" pitchFamily="18" charset="0"/>
              </a:rPr>
              <a:t>Mouse           	  : PS/2 2 Button</a:t>
            </a:r>
          </a:p>
          <a:p>
            <a:pPr marL="0" indent="0">
              <a:buNone/>
            </a:pPr>
            <a:endParaRPr lang="en-IN" b="1" u="sng" dirty="0"/>
          </a:p>
        </p:txBody>
      </p:sp>
    </p:spTree>
    <p:extLst>
      <p:ext uri="{BB962C8B-B14F-4D97-AF65-F5344CB8AC3E}">
        <p14:creationId xmlns:p14="http://schemas.microsoft.com/office/powerpoint/2010/main" val="24732443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900752"/>
            <a:ext cx="8915400" cy="5010470"/>
          </a:xfrm>
        </p:spPr>
        <p:txBody>
          <a:bodyPr/>
          <a:lstStyle/>
          <a:p>
            <a:pPr marL="0" indent="0">
              <a:buNone/>
            </a:pPr>
            <a:r>
              <a:rPr lang="en-IN" b="1" u="sng" dirty="0" smtClean="0"/>
              <a:t>Software specification</a:t>
            </a:r>
          </a:p>
          <a:p>
            <a:pPr marL="0" indent="0">
              <a:buNone/>
            </a:pPr>
            <a:endParaRPr lang="en-IN" b="1" u="sng" dirty="0" smtClean="0"/>
          </a:p>
          <a:p>
            <a:r>
              <a:rPr lang="en-IN" sz="2000" dirty="0">
                <a:latin typeface="Times New Roman" pitchFamily="18" charset="0"/>
                <a:cs typeface="Times New Roman" pitchFamily="18" charset="0"/>
              </a:rPr>
              <a:t>Front End </a:t>
            </a:r>
            <a:r>
              <a:rPr lang="en-IN" sz="2000" dirty="0" smtClean="0">
                <a:latin typeface="Times New Roman" pitchFamily="18" charset="0"/>
                <a:cs typeface="Times New Roman" pitchFamily="18" charset="0"/>
              </a:rPr>
              <a:t>Tool	    :  HTML, JavaScript, CSS</a:t>
            </a:r>
            <a:r>
              <a:rPr lang="en-IN" sz="2000" dirty="0">
                <a:latin typeface="Times New Roman" pitchFamily="18" charset="0"/>
                <a:cs typeface="Times New Roman" pitchFamily="18" charset="0"/>
              </a:rPr>
              <a:t>, Twitter Bootstrap, Android, Ionic</a:t>
            </a:r>
          </a:p>
          <a:p>
            <a:r>
              <a:rPr lang="en-IN" sz="2000" dirty="0" smtClean="0">
                <a:latin typeface="Times New Roman" pitchFamily="18" charset="0"/>
                <a:cs typeface="Times New Roman" pitchFamily="18" charset="0"/>
              </a:rPr>
              <a:t>Back </a:t>
            </a:r>
            <a:r>
              <a:rPr lang="en-IN" sz="2000" dirty="0">
                <a:latin typeface="Times New Roman" pitchFamily="18" charset="0"/>
                <a:cs typeface="Times New Roman" pitchFamily="18" charset="0"/>
              </a:rPr>
              <a:t>End </a:t>
            </a:r>
            <a:r>
              <a:rPr lang="en-IN" sz="2000" dirty="0" smtClean="0">
                <a:latin typeface="Times New Roman" pitchFamily="18" charset="0"/>
                <a:cs typeface="Times New Roman" pitchFamily="18" charset="0"/>
              </a:rPr>
              <a:t>Tool	    :  PHP</a:t>
            </a:r>
            <a:r>
              <a:rPr lang="en-IN" sz="2000" dirty="0">
                <a:latin typeface="Times New Roman" pitchFamily="18" charset="0"/>
                <a:cs typeface="Times New Roman" pitchFamily="18" charset="0"/>
              </a:rPr>
              <a:t>, </a:t>
            </a:r>
            <a:r>
              <a:rPr lang="en-IN" sz="2000" dirty="0" err="1" smtClean="0">
                <a:latin typeface="Times New Roman" pitchFamily="18" charset="0"/>
                <a:cs typeface="Times New Roman" pitchFamily="18" charset="0"/>
              </a:rPr>
              <a:t>MySQL,Wordpress</a:t>
            </a:r>
            <a:endParaRPr lang="en-IN" sz="20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Development Tools</a:t>
            </a: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  Net Beans</a:t>
            </a:r>
            <a:endParaRPr lang="en-IN" sz="2000" dirty="0">
              <a:latin typeface="Times New Roman" pitchFamily="18" charset="0"/>
              <a:cs typeface="Times New Roman" pitchFamily="18" charset="0"/>
            </a:endParaRPr>
          </a:p>
          <a:p>
            <a:r>
              <a:rPr lang="en-IN" sz="2000" dirty="0" smtClean="0">
                <a:latin typeface="Times New Roman" pitchFamily="18" charset="0"/>
                <a:cs typeface="Times New Roman" pitchFamily="18" charset="0"/>
              </a:rPr>
              <a:t>Operating System</a:t>
            </a: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  Windows 8.1 </a:t>
            </a:r>
          </a:p>
          <a:p>
            <a:r>
              <a:rPr lang="en-IN" sz="2000" dirty="0" smtClean="0">
                <a:latin typeface="Times New Roman" pitchFamily="18" charset="0"/>
                <a:cs typeface="Times New Roman" pitchFamily="18" charset="0"/>
              </a:rPr>
              <a:t>Browse                 	     </a:t>
            </a:r>
            <a:r>
              <a:rPr lang="en-IN" sz="2000" dirty="0">
                <a:latin typeface="Times New Roman" pitchFamily="18" charset="0"/>
                <a:cs typeface="Times New Roman" pitchFamily="18" charset="0"/>
              </a:rPr>
              <a:t>: </a:t>
            </a:r>
            <a:r>
              <a:rPr lang="en-IN" sz="2000" dirty="0" smtClean="0">
                <a:latin typeface="Times New Roman" pitchFamily="18" charset="0"/>
                <a:cs typeface="Times New Roman" pitchFamily="18" charset="0"/>
              </a:rPr>
              <a:t> Google </a:t>
            </a:r>
            <a:r>
              <a:rPr lang="en-IN" sz="2000" dirty="0">
                <a:latin typeface="Times New Roman" pitchFamily="18" charset="0"/>
                <a:cs typeface="Times New Roman" pitchFamily="18" charset="0"/>
              </a:rPr>
              <a:t>Chrome. Mozilla Firefox</a:t>
            </a:r>
            <a:endParaRPr lang="en-IN" sz="2000" b="1" u="sng" dirty="0">
              <a:latin typeface="Times New Roman" pitchFamily="18" charset="0"/>
              <a:cs typeface="Times New Roman" pitchFamily="18" charset="0"/>
            </a:endParaRPr>
          </a:p>
        </p:txBody>
      </p:sp>
    </p:spTree>
    <p:extLst>
      <p:ext uri="{BB962C8B-B14F-4D97-AF65-F5344CB8AC3E}">
        <p14:creationId xmlns:p14="http://schemas.microsoft.com/office/powerpoint/2010/main" val="18727613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1" dirty="0" smtClean="0"/>
              <a:t>contents</a:t>
            </a:r>
            <a:endParaRPr lang="en-IN" b="1" i="1" dirty="0"/>
          </a:p>
        </p:txBody>
      </p:sp>
      <p:sp>
        <p:nvSpPr>
          <p:cNvPr id="3" name="Content Placeholder 2"/>
          <p:cNvSpPr>
            <a:spLocks noGrp="1"/>
          </p:cNvSpPr>
          <p:nvPr>
            <p:ph idx="1"/>
          </p:nvPr>
        </p:nvSpPr>
        <p:spPr/>
        <p:txBody>
          <a:bodyPr>
            <a:normAutofit/>
          </a:bodyPr>
          <a:lstStyle/>
          <a:p>
            <a:r>
              <a:rPr lang="en-US" sz="2000" dirty="0" smtClean="0">
                <a:latin typeface="Times New Roman" pitchFamily="18" charset="0"/>
                <a:cs typeface="Times New Roman" pitchFamily="18" charset="0"/>
              </a:rPr>
              <a:t>Abstract</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Modules</a:t>
            </a:r>
          </a:p>
          <a:p>
            <a:r>
              <a:rPr lang="en-US" sz="2000" dirty="0" smtClean="0">
                <a:latin typeface="Times New Roman" pitchFamily="18" charset="0"/>
                <a:cs typeface="Times New Roman" pitchFamily="18" charset="0"/>
              </a:rPr>
              <a:t>Technology hierarchy </a:t>
            </a:r>
          </a:p>
          <a:p>
            <a:r>
              <a:rPr lang="en-US" sz="2000" dirty="0" smtClean="0">
                <a:latin typeface="Times New Roman" pitchFamily="18" charset="0"/>
                <a:cs typeface="Times New Roman" pitchFamily="18" charset="0"/>
              </a:rPr>
              <a:t>System specification</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Table Design</a:t>
            </a:r>
          </a:p>
          <a:p>
            <a:r>
              <a:rPr lang="en-US" sz="2000" dirty="0" smtClean="0">
                <a:latin typeface="Times New Roman" pitchFamily="18" charset="0"/>
                <a:cs typeface="Times New Roman" pitchFamily="18" charset="0"/>
              </a:rPr>
              <a:t>UML</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Forms</a:t>
            </a:r>
          </a:p>
          <a:p>
            <a:endParaRPr lang="en-IN" dirty="0"/>
          </a:p>
        </p:txBody>
      </p:sp>
    </p:spTree>
    <p:extLst>
      <p:ext uri="{BB962C8B-B14F-4D97-AF65-F5344CB8AC3E}">
        <p14:creationId xmlns:p14="http://schemas.microsoft.com/office/powerpoint/2010/main" val="29920321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08905"/>
          </a:xfrm>
        </p:spPr>
        <p:txBody>
          <a:bodyPr/>
          <a:lstStyle/>
          <a:p>
            <a:pPr algn="ctr"/>
            <a:r>
              <a:rPr lang="en-IN" smtClean="0"/>
              <a:t>Table </a:t>
            </a:r>
            <a:r>
              <a:rPr lang="en-IN" smtClean="0"/>
              <a:t>design</a:t>
            </a:r>
            <a:endParaRPr lang="en-IN" dirty="0"/>
          </a:p>
        </p:txBody>
      </p:sp>
      <p:sp>
        <p:nvSpPr>
          <p:cNvPr id="3" name="Content Placeholder 2"/>
          <p:cNvSpPr>
            <a:spLocks noGrp="1"/>
          </p:cNvSpPr>
          <p:nvPr>
            <p:ph idx="1"/>
          </p:nvPr>
        </p:nvSpPr>
        <p:spPr>
          <a:xfrm>
            <a:off x="1906824" y="1624084"/>
            <a:ext cx="8915400" cy="4585648"/>
          </a:xfrm>
        </p:spPr>
        <p:txBody>
          <a:bodyPr/>
          <a:lstStyle/>
          <a:p>
            <a:pPr marL="0" indent="0">
              <a:buNone/>
            </a:pPr>
            <a:r>
              <a:rPr lang="en-IN" dirty="0" smtClean="0"/>
              <a:t>1.Tbl_Station</a:t>
            </a:r>
          </a:p>
          <a:p>
            <a:pPr marL="0" indent="0">
              <a:buNone/>
            </a:pPr>
            <a:r>
              <a:rPr lang="en-IN" dirty="0"/>
              <a:t> </a:t>
            </a:r>
            <a:r>
              <a:rPr lang="en-IN" dirty="0" smtClean="0"/>
              <a:t>   primary </a:t>
            </a:r>
            <a:r>
              <a:rPr lang="en-IN" dirty="0" err="1" smtClean="0"/>
              <a:t>key:Id</a:t>
            </a:r>
            <a:r>
              <a:rPr lang="en-IN" dirty="0" smtClean="0"/>
              <a:t>					</a:t>
            </a:r>
          </a:p>
          <a:p>
            <a:pPr marL="0" indent="0">
              <a:buNone/>
            </a:pPr>
            <a:endParaRPr lang="en-IN" dirty="0" smtClean="0"/>
          </a:p>
          <a:p>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3267659079"/>
              </p:ext>
            </p:extLst>
          </p:nvPr>
        </p:nvGraphicFramePr>
        <p:xfrm>
          <a:off x="2141181" y="2698593"/>
          <a:ext cx="8127999" cy="138176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smtClean="0">
                          <a:solidFill>
                            <a:schemeClr val="tx1"/>
                          </a:solidFill>
                        </a:rPr>
                        <a:t>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Station_name</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Varchar</a:t>
                      </a:r>
                      <a:r>
                        <a:rPr lang="en-IN" dirty="0" smtClean="0">
                          <a:solidFill>
                            <a:schemeClr val="tx1"/>
                          </a:solidFill>
                        </a:rPr>
                        <a:t>(50)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Station</a:t>
                      </a:r>
                      <a:r>
                        <a:rPr lang="en-IN" baseline="0" dirty="0" smtClean="0">
                          <a:solidFill>
                            <a:schemeClr val="tx1"/>
                          </a:solidFill>
                        </a:rPr>
                        <a:t> </a:t>
                      </a:r>
                      <a:r>
                        <a:rPr lang="en-IN" dirty="0" smtClean="0">
                          <a:solidFill>
                            <a:schemeClr val="tx1"/>
                          </a:solidFill>
                        </a:rPr>
                        <a:t>name</a:t>
                      </a:r>
                      <a:endParaRPr lang="en-IN"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4492441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3266" y="1451211"/>
            <a:ext cx="9634869" cy="4417325"/>
          </a:xfrm>
        </p:spPr>
        <p:txBody>
          <a:bodyPr/>
          <a:lstStyle/>
          <a:p>
            <a:pPr marL="0" indent="0">
              <a:buNone/>
            </a:pPr>
            <a:r>
              <a:rPr lang="en-IN" dirty="0" smtClean="0"/>
              <a:t>2.Tbl_RJ</a:t>
            </a:r>
          </a:p>
          <a:p>
            <a:pPr marL="0" indent="0">
              <a:buNone/>
            </a:pPr>
            <a:r>
              <a:rPr lang="en-IN" dirty="0" smtClean="0"/>
              <a:t>Primary </a:t>
            </a:r>
            <a:r>
              <a:rPr lang="en-IN" dirty="0" err="1" smtClean="0"/>
              <a:t>key:RJ_id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544392763"/>
              </p:ext>
            </p:extLst>
          </p:nvPr>
        </p:nvGraphicFramePr>
        <p:xfrm>
          <a:off x="2141181" y="2698593"/>
          <a:ext cx="8127999" cy="21234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RJ_Id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Station_id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Foreign</a:t>
                      </a:r>
                      <a:r>
                        <a:rPr lang="en-IN" baseline="0" dirty="0" smtClean="0">
                          <a:solidFill>
                            <a:schemeClr val="tx1"/>
                          </a:solidFill>
                        </a:rPr>
                        <a:t> key</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Programme</a:t>
                      </a:r>
                      <a:r>
                        <a:rPr lang="en-IN" baseline="0" dirty="0" smtClean="0">
                          <a:solidFill>
                            <a:schemeClr val="tx1"/>
                          </a:solidFill>
                        </a:rPr>
                        <a:t> _Name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baseline="0" dirty="0" smtClean="0">
                          <a:solidFill>
                            <a:schemeClr val="tx1"/>
                          </a:solidFill>
                        </a:rPr>
                        <a:t>Programme name</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emailid</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Email</a:t>
                      </a:r>
                      <a:r>
                        <a:rPr lang="en-IN" baseline="0" dirty="0" smtClean="0">
                          <a:solidFill>
                            <a:schemeClr val="tx1"/>
                          </a:solidFill>
                        </a:rPr>
                        <a:t> id of RJ</a:t>
                      </a:r>
                      <a:endParaRPr lang="en-IN"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28900603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6824" y="1624084"/>
            <a:ext cx="8915400" cy="4585648"/>
          </a:xfrm>
        </p:spPr>
        <p:txBody>
          <a:bodyPr/>
          <a:lstStyle/>
          <a:p>
            <a:pPr marL="0" indent="0">
              <a:buNone/>
            </a:pPr>
            <a:r>
              <a:rPr lang="en-IN" dirty="0"/>
              <a:t>3</a:t>
            </a:r>
            <a:r>
              <a:rPr lang="en-IN" dirty="0" smtClean="0"/>
              <a:t>.Tbl_UserRegister</a:t>
            </a:r>
          </a:p>
          <a:p>
            <a:pPr marL="0" indent="0">
              <a:buNone/>
            </a:pPr>
            <a:r>
              <a:rPr lang="en-IN" dirty="0"/>
              <a:t> </a:t>
            </a:r>
            <a:r>
              <a:rPr lang="en-IN" dirty="0" smtClean="0"/>
              <a:t>   primary </a:t>
            </a:r>
            <a:r>
              <a:rPr lang="en-IN" dirty="0" err="1" smtClean="0"/>
              <a:t>key:Reg_id</a:t>
            </a:r>
            <a:r>
              <a:rPr lang="en-IN" dirty="0" smtClean="0"/>
              <a:t>					</a:t>
            </a:r>
          </a:p>
          <a:p>
            <a:pPr marL="0" indent="0">
              <a:buNone/>
            </a:pPr>
            <a:endParaRPr lang="en-IN" dirty="0" smtClean="0"/>
          </a:p>
          <a:p>
            <a:endParaRPr lang="en-IN" dirty="0"/>
          </a:p>
        </p:txBody>
      </p:sp>
      <p:graphicFrame>
        <p:nvGraphicFramePr>
          <p:cNvPr id="7" name="Table 6"/>
          <p:cNvGraphicFramePr>
            <a:graphicFrameLocks noGrp="1"/>
          </p:cNvGraphicFramePr>
          <p:nvPr>
            <p:extLst>
              <p:ext uri="{D42A27DB-BD31-4B8C-83A1-F6EECF244321}">
                <p14:modId xmlns:p14="http://schemas.microsoft.com/office/powerpoint/2010/main" val="2608652642"/>
              </p:ext>
            </p:extLst>
          </p:nvPr>
        </p:nvGraphicFramePr>
        <p:xfrm>
          <a:off x="2141181" y="2698593"/>
          <a:ext cx="8127999" cy="286512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Reg_id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Name</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Varchar</a:t>
                      </a:r>
                      <a:r>
                        <a:rPr lang="en-IN" dirty="0" smtClean="0">
                          <a:solidFill>
                            <a:schemeClr val="tx1"/>
                          </a:solidFill>
                        </a:rPr>
                        <a:t>(50)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Username</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Country</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Country Name</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Mobile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int</a:t>
                      </a:r>
                      <a:r>
                        <a:rPr lang="en-IN" dirty="0" smtClean="0">
                          <a:solidFill>
                            <a:schemeClr val="tx1"/>
                          </a:solidFill>
                        </a:rPr>
                        <a:t>(12)</a:t>
                      </a:r>
                    </a:p>
                  </a:txBody>
                  <a:tcPr>
                    <a:solidFill>
                      <a:schemeClr val="accent6">
                        <a:lumMod val="40000"/>
                        <a:lumOff val="60000"/>
                      </a:schemeClr>
                    </a:solidFill>
                  </a:tcPr>
                </a:tc>
                <a:tc>
                  <a:txBody>
                    <a:bodyPr/>
                    <a:lstStyle/>
                    <a:p>
                      <a:r>
                        <a:rPr lang="en-IN" dirty="0" smtClean="0">
                          <a:solidFill>
                            <a:schemeClr val="tx1"/>
                          </a:solidFill>
                        </a:rPr>
                        <a:t>Mobile no</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Email Id</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Email id</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Register</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Register</a:t>
                      </a:r>
                      <a:endParaRPr lang="en-IN"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25267132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3266" y="1451211"/>
            <a:ext cx="9634869" cy="4417325"/>
          </a:xfrm>
        </p:spPr>
        <p:txBody>
          <a:bodyPr/>
          <a:lstStyle/>
          <a:p>
            <a:pPr marL="0" indent="0">
              <a:buNone/>
            </a:pPr>
            <a:r>
              <a:rPr lang="en-IN" dirty="0"/>
              <a:t>4</a:t>
            </a:r>
            <a:r>
              <a:rPr lang="en-IN" dirty="0" smtClean="0"/>
              <a:t>.Tbl_Message RJ</a:t>
            </a:r>
          </a:p>
          <a:p>
            <a:pPr marL="0" indent="0">
              <a:buNone/>
            </a:pPr>
            <a:r>
              <a:rPr lang="en-IN" dirty="0" smtClean="0"/>
              <a:t>Primary </a:t>
            </a:r>
            <a:r>
              <a:rPr lang="en-IN" dirty="0" err="1" smtClean="0"/>
              <a:t>key:Message_id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346081631"/>
              </p:ext>
            </p:extLst>
          </p:nvPr>
        </p:nvGraphicFramePr>
        <p:xfrm>
          <a:off x="2141181" y="2698593"/>
          <a:ext cx="8127999" cy="276352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Message_Id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Station_id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Foreign</a:t>
                      </a:r>
                      <a:r>
                        <a:rPr lang="en-IN" baseline="0" dirty="0" smtClean="0">
                          <a:solidFill>
                            <a:schemeClr val="tx1"/>
                          </a:solidFill>
                        </a:rPr>
                        <a:t> key</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Choose</a:t>
                      </a:r>
                      <a:r>
                        <a:rPr lang="en-IN" baseline="0" dirty="0" smtClean="0">
                          <a:solidFill>
                            <a:schemeClr val="tx1"/>
                          </a:solidFill>
                        </a:rPr>
                        <a:t> _station</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Station</a:t>
                      </a:r>
                      <a:r>
                        <a:rPr lang="en-IN" baseline="0" dirty="0" smtClean="0">
                          <a:solidFill>
                            <a:schemeClr val="tx1"/>
                          </a:solidFill>
                        </a:rPr>
                        <a:t> name</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Choose_</a:t>
                      </a:r>
                      <a:r>
                        <a:rPr lang="en-IN" baseline="0" dirty="0" smtClean="0">
                          <a:solidFill>
                            <a:schemeClr val="tx1"/>
                          </a:solidFill>
                        </a:rPr>
                        <a:t> RJ</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RJ</a:t>
                      </a:r>
                      <a:r>
                        <a:rPr lang="en-IN" baseline="0" dirty="0" smtClean="0">
                          <a:solidFill>
                            <a:schemeClr val="tx1"/>
                          </a:solidFill>
                        </a:rPr>
                        <a:t> name</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Send</a:t>
                      </a:r>
                      <a:r>
                        <a:rPr lang="en-IN" baseline="0" dirty="0" smtClean="0">
                          <a:solidFill>
                            <a:schemeClr val="tx1"/>
                          </a:solidFill>
                        </a:rPr>
                        <a:t> _message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longtext</a:t>
                      </a:r>
                      <a:endParaRPr lang="en-IN" dirty="0" smtClean="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Content</a:t>
                      </a:r>
                      <a:r>
                        <a:rPr lang="en-IN" baseline="0" dirty="0" smtClean="0">
                          <a:solidFill>
                            <a:schemeClr val="tx1"/>
                          </a:solidFill>
                        </a:rPr>
                        <a:t> of the message</a:t>
                      </a:r>
                      <a:endParaRPr lang="en-IN"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14599096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3266" y="1451211"/>
            <a:ext cx="9634869" cy="4417325"/>
          </a:xfrm>
        </p:spPr>
        <p:txBody>
          <a:bodyPr/>
          <a:lstStyle/>
          <a:p>
            <a:pPr marL="0" indent="0">
              <a:buNone/>
            </a:pPr>
            <a:r>
              <a:rPr lang="en-IN" dirty="0" smtClean="0"/>
              <a:t>5.Tbl_programme Schedule</a:t>
            </a:r>
          </a:p>
          <a:p>
            <a:pPr marL="0" indent="0">
              <a:buNone/>
            </a:pPr>
            <a:r>
              <a:rPr lang="en-IN" dirty="0" smtClean="0"/>
              <a:t>Primary </a:t>
            </a:r>
            <a:r>
              <a:rPr lang="en-IN" dirty="0" err="1" smtClean="0"/>
              <a:t>key:Progamme_id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2804355743"/>
              </p:ext>
            </p:extLst>
          </p:nvPr>
        </p:nvGraphicFramePr>
        <p:xfrm>
          <a:off x="2141181" y="2698593"/>
          <a:ext cx="8127999" cy="340360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Programme_Id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Station_id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Foreign</a:t>
                      </a:r>
                      <a:r>
                        <a:rPr lang="en-IN" baseline="0" dirty="0" smtClean="0">
                          <a:solidFill>
                            <a:schemeClr val="tx1"/>
                          </a:solidFill>
                        </a:rPr>
                        <a:t>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RJ_name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baseline="0" dirty="0" smtClean="0">
                          <a:solidFill>
                            <a:schemeClr val="tx1"/>
                          </a:solidFill>
                        </a:rPr>
                        <a:t>RJ name</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Time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datetime</a:t>
                      </a:r>
                      <a:endParaRPr lang="en-IN" dirty="0" smtClean="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Time</a:t>
                      </a:r>
                      <a:r>
                        <a:rPr lang="en-IN" baseline="0" dirty="0" smtClean="0">
                          <a:solidFill>
                            <a:schemeClr val="tx1"/>
                          </a:solidFill>
                        </a:rPr>
                        <a:t> for the Programme</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Station</a:t>
                      </a:r>
                      <a:r>
                        <a:rPr lang="en-IN" baseline="0" dirty="0" err="1" smtClean="0">
                          <a:solidFill>
                            <a:schemeClr val="tx1"/>
                          </a:solidFill>
                        </a:rPr>
                        <a:t>_name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baseline="0" dirty="0" smtClean="0">
                          <a:solidFill>
                            <a:schemeClr val="tx1"/>
                          </a:solidFill>
                        </a:rPr>
                        <a:t>Station name</a:t>
                      </a:r>
                    </a:p>
                  </a:txBody>
                  <a:tcPr>
                    <a:solidFill>
                      <a:schemeClr val="accent6">
                        <a:lumMod val="40000"/>
                        <a:lumOff val="60000"/>
                      </a:schemeClr>
                    </a:solidFill>
                  </a:tcPr>
                </a:tc>
              </a:tr>
              <a:tr h="370840">
                <a:tc>
                  <a:txBody>
                    <a:bodyPr/>
                    <a:lstStyle/>
                    <a:p>
                      <a:r>
                        <a:rPr lang="en-IN" dirty="0" smtClean="0">
                          <a:solidFill>
                            <a:schemeClr val="tx1"/>
                          </a:solidFill>
                        </a:rPr>
                        <a:t>Image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(100)</a:t>
                      </a:r>
                    </a:p>
                  </a:txBody>
                  <a:tcPr>
                    <a:solidFill>
                      <a:schemeClr val="accent6">
                        <a:lumMod val="40000"/>
                        <a:lumOff val="60000"/>
                      </a:schemeClr>
                    </a:solidFill>
                  </a:tcPr>
                </a:tc>
                <a:tc>
                  <a:txBody>
                    <a:bodyPr/>
                    <a:lstStyle/>
                    <a:p>
                      <a:r>
                        <a:rPr lang="en-IN" baseline="0" dirty="0" smtClean="0">
                          <a:solidFill>
                            <a:schemeClr val="tx1"/>
                          </a:solidFill>
                        </a:rPr>
                        <a:t>Image of the programme</a:t>
                      </a: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6996809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3266" y="1451211"/>
            <a:ext cx="9634869" cy="4417325"/>
          </a:xfrm>
        </p:spPr>
        <p:txBody>
          <a:bodyPr/>
          <a:lstStyle/>
          <a:p>
            <a:pPr marL="0" indent="0">
              <a:buNone/>
            </a:pPr>
            <a:r>
              <a:rPr lang="en-IN" dirty="0" smtClean="0"/>
              <a:t>5.Tbl_podcast</a:t>
            </a:r>
          </a:p>
          <a:p>
            <a:pPr marL="0" indent="0">
              <a:buNone/>
            </a:pPr>
            <a:r>
              <a:rPr lang="en-IN" dirty="0" smtClean="0"/>
              <a:t>Primary </a:t>
            </a:r>
            <a:r>
              <a:rPr lang="en-IN" dirty="0" err="1" smtClean="0"/>
              <a:t>key:Podcast_id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613236844"/>
              </p:ext>
            </p:extLst>
          </p:nvPr>
        </p:nvGraphicFramePr>
        <p:xfrm>
          <a:off x="2141181" y="2698593"/>
          <a:ext cx="8127999" cy="36728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Podcast_Id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Programme_name</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Varchar</a:t>
                      </a:r>
                      <a:r>
                        <a:rPr lang="en-IN" dirty="0" smtClean="0">
                          <a:solidFill>
                            <a:schemeClr val="tx1"/>
                          </a:solidFill>
                        </a:rPr>
                        <a:t>(50)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Name</a:t>
                      </a:r>
                      <a:r>
                        <a:rPr lang="en-IN" baseline="0" dirty="0" smtClean="0">
                          <a:solidFill>
                            <a:schemeClr val="tx1"/>
                          </a:solidFill>
                        </a:rPr>
                        <a:t> Of the Programme</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Upload_audio</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baseline="0" dirty="0" smtClean="0">
                          <a:solidFill>
                            <a:schemeClr val="tx1"/>
                          </a:solidFill>
                        </a:rPr>
                        <a:t>Audio of the song</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RJ_name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Name</a:t>
                      </a:r>
                      <a:r>
                        <a:rPr lang="en-IN" baseline="0" dirty="0" smtClean="0">
                          <a:solidFill>
                            <a:schemeClr val="tx1"/>
                          </a:solidFill>
                        </a:rPr>
                        <a:t> of the RJ</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Time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datetime</a:t>
                      </a:r>
                      <a:endParaRPr lang="en-IN" dirty="0" smtClean="0">
                        <a:solidFill>
                          <a:schemeClr val="tx1"/>
                        </a:solidFill>
                      </a:endParaRPr>
                    </a:p>
                  </a:txBody>
                  <a:tcPr>
                    <a:solidFill>
                      <a:schemeClr val="accent6">
                        <a:lumMod val="40000"/>
                        <a:lumOff val="60000"/>
                      </a:schemeClr>
                    </a:solidFill>
                  </a:tcPr>
                </a:tc>
                <a:tc>
                  <a:txBody>
                    <a:bodyPr/>
                    <a:lstStyle/>
                    <a:p>
                      <a:r>
                        <a:rPr lang="en-IN" baseline="0" dirty="0" smtClean="0">
                          <a:solidFill>
                            <a:schemeClr val="tx1"/>
                          </a:solidFill>
                        </a:rPr>
                        <a:t>Time for the programme</a:t>
                      </a:r>
                    </a:p>
                  </a:txBody>
                  <a:tcPr>
                    <a:solidFill>
                      <a:schemeClr val="accent6">
                        <a:lumMod val="40000"/>
                        <a:lumOff val="60000"/>
                      </a:schemeClr>
                    </a:solidFill>
                  </a:tcPr>
                </a:tc>
              </a:tr>
              <a:tr h="370840">
                <a:tc>
                  <a:txBody>
                    <a:bodyPr/>
                    <a:lstStyle/>
                    <a:p>
                      <a:r>
                        <a:rPr lang="en-IN" dirty="0" smtClean="0">
                          <a:solidFill>
                            <a:schemeClr val="tx1"/>
                          </a:solidFill>
                        </a:rPr>
                        <a:t>Image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(100)</a:t>
                      </a:r>
                    </a:p>
                  </a:txBody>
                  <a:tcPr>
                    <a:solidFill>
                      <a:schemeClr val="accent6">
                        <a:lumMod val="40000"/>
                        <a:lumOff val="60000"/>
                      </a:schemeClr>
                    </a:solidFill>
                  </a:tcPr>
                </a:tc>
                <a:tc>
                  <a:txBody>
                    <a:bodyPr/>
                    <a:lstStyle/>
                    <a:p>
                      <a:r>
                        <a:rPr lang="en-IN" baseline="0" dirty="0" smtClean="0">
                          <a:solidFill>
                            <a:schemeClr val="tx1"/>
                          </a:solidFill>
                        </a:rPr>
                        <a:t>Image of the programme</a:t>
                      </a: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29215174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2735" y="1451212"/>
            <a:ext cx="8915400" cy="3777622"/>
          </a:xfrm>
        </p:spPr>
        <p:txBody>
          <a:bodyPr/>
          <a:lstStyle/>
          <a:p>
            <a:pPr marL="0" indent="0">
              <a:buNone/>
            </a:pPr>
            <a:r>
              <a:rPr lang="en-IN" dirty="0"/>
              <a:t>6</a:t>
            </a:r>
            <a:r>
              <a:rPr lang="en-IN" dirty="0" smtClean="0"/>
              <a:t>.Tbl_News</a:t>
            </a:r>
          </a:p>
          <a:p>
            <a:pPr marL="0" indent="0">
              <a:buNone/>
            </a:pPr>
            <a:r>
              <a:rPr lang="en-IN" dirty="0" smtClean="0"/>
              <a:t>Primary </a:t>
            </a:r>
            <a:r>
              <a:rPr lang="en-IN" dirty="0" err="1" smtClean="0"/>
              <a:t>key:News_id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798346885"/>
              </p:ext>
            </p:extLst>
          </p:nvPr>
        </p:nvGraphicFramePr>
        <p:xfrm>
          <a:off x="2141181" y="2698593"/>
          <a:ext cx="8127999" cy="323596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News_Id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Title</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Varchar</a:t>
                      </a:r>
                      <a:r>
                        <a:rPr lang="en-IN" dirty="0" smtClean="0">
                          <a:solidFill>
                            <a:schemeClr val="tx1"/>
                          </a:solidFill>
                        </a:rPr>
                        <a:t>(50)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Title</a:t>
                      </a:r>
                      <a:r>
                        <a:rPr lang="en-IN" baseline="0" dirty="0" smtClean="0">
                          <a:solidFill>
                            <a:schemeClr val="tx1"/>
                          </a:solidFill>
                        </a:rPr>
                        <a:t> of News</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Date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datetime</a:t>
                      </a:r>
                      <a:endParaRPr lang="en-IN" dirty="0" smtClean="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Date</a:t>
                      </a:r>
                      <a:r>
                        <a:rPr lang="en-IN" baseline="0" dirty="0" smtClean="0">
                          <a:solidFill>
                            <a:schemeClr val="tx1"/>
                          </a:solidFill>
                        </a:rPr>
                        <a:t> for post news</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Time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datetime</a:t>
                      </a:r>
                      <a:endParaRPr lang="en-IN" dirty="0" smtClean="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Time</a:t>
                      </a:r>
                      <a:r>
                        <a:rPr lang="en-IN" baseline="0" dirty="0" smtClean="0">
                          <a:solidFill>
                            <a:schemeClr val="tx1"/>
                          </a:solidFill>
                        </a:rPr>
                        <a:t> for post News</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Content</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longtext</a:t>
                      </a:r>
                      <a:endParaRPr lang="en-IN" dirty="0" smtClean="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Content</a:t>
                      </a:r>
                      <a:r>
                        <a:rPr lang="en-IN" baseline="0" dirty="0" smtClean="0">
                          <a:solidFill>
                            <a:schemeClr val="tx1"/>
                          </a:solidFill>
                        </a:rPr>
                        <a:t> of the news</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Image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Image</a:t>
                      </a:r>
                      <a:r>
                        <a:rPr lang="en-IN" baseline="0" dirty="0" smtClean="0">
                          <a:solidFill>
                            <a:schemeClr val="tx1"/>
                          </a:solidFill>
                        </a:rPr>
                        <a:t> of the news</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Status</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Status of the post</a:t>
                      </a:r>
                      <a:endParaRPr lang="en-IN"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5525551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3516" y="1451211"/>
            <a:ext cx="9334619" cy="4553803"/>
          </a:xfrm>
        </p:spPr>
        <p:txBody>
          <a:bodyPr/>
          <a:lstStyle/>
          <a:p>
            <a:pPr marL="0" indent="0">
              <a:buNone/>
            </a:pPr>
            <a:r>
              <a:rPr lang="en-IN" dirty="0" smtClean="0"/>
              <a:t>7.Tbl_photos</a:t>
            </a:r>
          </a:p>
          <a:p>
            <a:pPr marL="0" indent="0">
              <a:buNone/>
            </a:pPr>
            <a:r>
              <a:rPr lang="en-IN" dirty="0" smtClean="0"/>
              <a:t>Primary </a:t>
            </a:r>
            <a:r>
              <a:rPr lang="en-IN" dirty="0" err="1" smtClean="0"/>
              <a:t>key:Photo_id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457608615"/>
              </p:ext>
            </p:extLst>
          </p:nvPr>
        </p:nvGraphicFramePr>
        <p:xfrm>
          <a:off x="2141181" y="2698593"/>
          <a:ext cx="8127999" cy="20218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Photo_Id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Title</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Varchar</a:t>
                      </a:r>
                      <a:r>
                        <a:rPr lang="en-IN" dirty="0" smtClean="0">
                          <a:solidFill>
                            <a:schemeClr val="tx1"/>
                          </a:solidFill>
                        </a:rPr>
                        <a:t>(50)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Title</a:t>
                      </a:r>
                      <a:r>
                        <a:rPr lang="en-IN" baseline="0" dirty="0" smtClean="0">
                          <a:solidFill>
                            <a:schemeClr val="tx1"/>
                          </a:solidFill>
                        </a:rPr>
                        <a:t> of image</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Image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Images</a:t>
                      </a:r>
                      <a:r>
                        <a:rPr lang="en-IN" baseline="0" dirty="0" smtClean="0">
                          <a:solidFill>
                            <a:schemeClr val="tx1"/>
                          </a:solidFill>
                        </a:rPr>
                        <a:t> posted In </a:t>
                      </a:r>
                      <a:r>
                        <a:rPr lang="en-IN" baseline="0" dirty="0" err="1" smtClean="0">
                          <a:solidFill>
                            <a:schemeClr val="tx1"/>
                          </a:solidFill>
                        </a:rPr>
                        <a:t>instagram</a:t>
                      </a:r>
                      <a:endParaRPr lang="en-IN"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27964740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3516" y="1451211"/>
            <a:ext cx="9334619" cy="4553803"/>
          </a:xfrm>
        </p:spPr>
        <p:txBody>
          <a:bodyPr/>
          <a:lstStyle/>
          <a:p>
            <a:pPr marL="0" indent="0">
              <a:buNone/>
            </a:pPr>
            <a:r>
              <a:rPr lang="en-IN" dirty="0"/>
              <a:t>8</a:t>
            </a:r>
            <a:r>
              <a:rPr lang="en-IN" dirty="0" smtClean="0"/>
              <a:t>.Tbl_videos</a:t>
            </a:r>
          </a:p>
          <a:p>
            <a:pPr marL="0" indent="0">
              <a:buNone/>
            </a:pPr>
            <a:r>
              <a:rPr lang="en-IN" dirty="0" smtClean="0"/>
              <a:t>Primary </a:t>
            </a:r>
            <a:r>
              <a:rPr lang="en-IN" dirty="0" err="1" smtClean="0"/>
              <a:t>key:video_id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810104216"/>
              </p:ext>
            </p:extLst>
          </p:nvPr>
        </p:nvGraphicFramePr>
        <p:xfrm>
          <a:off x="2141181" y="2698593"/>
          <a:ext cx="8127999" cy="21234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video_Id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Title</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Varchar</a:t>
                      </a:r>
                      <a:r>
                        <a:rPr lang="en-IN" dirty="0" smtClean="0">
                          <a:solidFill>
                            <a:schemeClr val="tx1"/>
                          </a:solidFill>
                        </a:rPr>
                        <a:t>(50)</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Title</a:t>
                      </a:r>
                      <a:r>
                        <a:rPr lang="en-IN" baseline="0" dirty="0" smtClean="0">
                          <a:solidFill>
                            <a:schemeClr val="tx1"/>
                          </a:solidFill>
                        </a:rPr>
                        <a:t> of image</a:t>
                      </a:r>
                      <a:endParaRPr lang="en-IN" dirty="0" smtClean="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Youtube_link</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Varchar</a:t>
                      </a:r>
                      <a:r>
                        <a:rPr lang="en-IN" dirty="0" smtClean="0">
                          <a:solidFill>
                            <a:schemeClr val="tx1"/>
                          </a:solidFill>
                        </a:rPr>
                        <a:t>(50)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Link</a:t>
                      </a:r>
                      <a:r>
                        <a:rPr lang="en-IN" baseline="0" dirty="0" smtClean="0">
                          <a:solidFill>
                            <a:schemeClr val="tx1"/>
                          </a:solidFill>
                        </a:rPr>
                        <a:t> for  </a:t>
                      </a:r>
                      <a:r>
                        <a:rPr lang="en-IN" baseline="0" dirty="0" err="1" smtClean="0">
                          <a:solidFill>
                            <a:schemeClr val="tx1"/>
                          </a:solidFill>
                        </a:rPr>
                        <a:t>youtube</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Image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Images</a:t>
                      </a:r>
                      <a:r>
                        <a:rPr lang="en-IN" baseline="0" dirty="0" smtClean="0">
                          <a:solidFill>
                            <a:schemeClr val="tx1"/>
                          </a:solidFill>
                        </a:rPr>
                        <a:t> of the video</a:t>
                      </a:r>
                      <a:endParaRPr lang="en-IN"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3493586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3266" y="1451211"/>
            <a:ext cx="9634869" cy="4417325"/>
          </a:xfrm>
        </p:spPr>
        <p:txBody>
          <a:bodyPr/>
          <a:lstStyle/>
          <a:p>
            <a:pPr marL="0" indent="0">
              <a:buNone/>
            </a:pPr>
            <a:r>
              <a:rPr lang="en-IN" dirty="0"/>
              <a:t>8</a:t>
            </a:r>
            <a:r>
              <a:rPr lang="en-IN" dirty="0" smtClean="0"/>
              <a:t>.Tbl_advertisment</a:t>
            </a:r>
          </a:p>
          <a:p>
            <a:pPr marL="0" indent="0">
              <a:buNone/>
            </a:pPr>
            <a:r>
              <a:rPr lang="en-IN" dirty="0" smtClean="0"/>
              <a:t>Primary </a:t>
            </a:r>
            <a:r>
              <a:rPr lang="en-IN" dirty="0" err="1" smtClean="0"/>
              <a:t>key:advertisment_id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349108808"/>
              </p:ext>
            </p:extLst>
          </p:nvPr>
        </p:nvGraphicFramePr>
        <p:xfrm>
          <a:off x="2141181" y="2698593"/>
          <a:ext cx="8127999" cy="330200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advertisment_Id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programme_id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Foreign</a:t>
                      </a:r>
                      <a:r>
                        <a:rPr lang="en-IN" baseline="0" dirty="0" smtClean="0">
                          <a:solidFill>
                            <a:schemeClr val="tx1"/>
                          </a:solidFill>
                        </a:rPr>
                        <a:t> key</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Title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baseline="0" dirty="0" smtClean="0">
                          <a:solidFill>
                            <a:schemeClr val="tx1"/>
                          </a:solidFill>
                        </a:rPr>
                        <a:t>Title of the </a:t>
                      </a:r>
                      <a:r>
                        <a:rPr lang="en-IN" baseline="0" dirty="0" err="1" smtClean="0">
                          <a:solidFill>
                            <a:schemeClr val="tx1"/>
                          </a:solidFill>
                        </a:rPr>
                        <a:t>advertisment</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Programme_image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Image</a:t>
                      </a:r>
                      <a:r>
                        <a:rPr lang="en-IN" baseline="0" dirty="0" smtClean="0">
                          <a:solidFill>
                            <a:schemeClr val="tx1"/>
                          </a:solidFill>
                        </a:rPr>
                        <a:t> of the programme</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Advertisment_image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baseline="0" dirty="0" smtClean="0">
                          <a:solidFill>
                            <a:schemeClr val="tx1"/>
                          </a:solidFill>
                        </a:rPr>
                        <a:t>Image for </a:t>
                      </a:r>
                      <a:r>
                        <a:rPr lang="en-IN" baseline="0" dirty="0" err="1" smtClean="0">
                          <a:solidFill>
                            <a:schemeClr val="tx1"/>
                          </a:solidFill>
                        </a:rPr>
                        <a:t>advertisment</a:t>
                      </a:r>
                      <a:endParaRPr lang="en-IN" baseline="0" dirty="0" smtClean="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29215174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i="1" dirty="0" smtClean="0">
                <a:latin typeface="Berlin Sans FB" pitchFamily="34" charset="0"/>
              </a:rPr>
              <a:t>ABSTRACT</a:t>
            </a:r>
            <a:endParaRPr lang="en-IN" i="1" dirty="0">
              <a:latin typeface="Berlin Sans FB" pitchFamily="34" charset="0"/>
            </a:endParaRPr>
          </a:p>
        </p:txBody>
      </p:sp>
      <p:sp>
        <p:nvSpPr>
          <p:cNvPr id="3" name="Content Placeholder 2"/>
          <p:cNvSpPr>
            <a:spLocks noGrp="1"/>
          </p:cNvSpPr>
          <p:nvPr>
            <p:ph idx="1"/>
          </p:nvPr>
        </p:nvSpPr>
        <p:spPr/>
        <p:txBody>
          <a:bodyPr/>
          <a:lstStyle/>
          <a:p>
            <a:pPr marL="0" indent="0" algn="just">
              <a:buNone/>
            </a:pPr>
            <a:r>
              <a:rPr lang="en-IN" sz="2400" dirty="0"/>
              <a:t> </a:t>
            </a:r>
            <a:r>
              <a:rPr lang="en-IN" sz="2400" i="1" dirty="0">
                <a:latin typeface="Berlin Sans FB" pitchFamily="34" charset="0"/>
              </a:rPr>
              <a:t>Voice of Kerala is the one of the integrated radio channel broadcasting exclusive programmes   for all GCC </a:t>
            </a:r>
            <a:r>
              <a:rPr lang="en-IN" sz="2400" i="1" dirty="0" err="1">
                <a:latin typeface="Berlin Sans FB" pitchFamily="34" charset="0"/>
              </a:rPr>
              <a:t>countries.It</a:t>
            </a:r>
            <a:r>
              <a:rPr lang="en-IN" sz="2400" i="1" dirty="0">
                <a:latin typeface="Berlin Sans FB" pitchFamily="34" charset="0"/>
              </a:rPr>
              <a:t> is a mobile application work in android </a:t>
            </a:r>
            <a:r>
              <a:rPr lang="en-IN" sz="2400" i="1" dirty="0" err="1">
                <a:latin typeface="Berlin Sans FB" pitchFamily="34" charset="0"/>
              </a:rPr>
              <a:t>platform.It</a:t>
            </a:r>
            <a:r>
              <a:rPr lang="en-IN" sz="2400" i="1" dirty="0">
                <a:latin typeface="Berlin Sans FB" pitchFamily="34" charset="0"/>
              </a:rPr>
              <a:t> is a </a:t>
            </a:r>
            <a:r>
              <a:rPr lang="en-IN" sz="2400" i="1" dirty="0" err="1">
                <a:latin typeface="Berlin Sans FB" pitchFamily="34" charset="0"/>
              </a:rPr>
              <a:t>malayalam</a:t>
            </a:r>
            <a:r>
              <a:rPr lang="en-IN" sz="2400" i="1" dirty="0">
                <a:latin typeface="Berlin Sans FB" pitchFamily="34" charset="0"/>
              </a:rPr>
              <a:t>  radio broadcasting started from Gulf </a:t>
            </a:r>
            <a:r>
              <a:rPr lang="en-IN" sz="2400" i="1" dirty="0" err="1">
                <a:latin typeface="Berlin Sans FB" pitchFamily="34" charset="0"/>
              </a:rPr>
              <a:t>region.The</a:t>
            </a:r>
            <a:r>
              <a:rPr lang="en-IN" sz="2400" i="1" dirty="0">
                <a:latin typeface="Berlin Sans FB" pitchFamily="34" charset="0"/>
              </a:rPr>
              <a:t> initiative continues to 24 hours live now as a voice of </a:t>
            </a:r>
            <a:r>
              <a:rPr lang="en-IN" sz="2400" i="1" dirty="0" err="1">
                <a:latin typeface="Berlin Sans FB" pitchFamily="34" charset="0"/>
              </a:rPr>
              <a:t>kerala</a:t>
            </a:r>
            <a:r>
              <a:rPr lang="en-IN" sz="2400" i="1" dirty="0">
                <a:latin typeface="Berlin Sans FB" pitchFamily="34" charset="0"/>
              </a:rPr>
              <a:t> 1152AM with  more interesting </a:t>
            </a:r>
            <a:r>
              <a:rPr lang="en-IN" sz="2400" i="1" dirty="0" err="1">
                <a:latin typeface="Berlin Sans FB" pitchFamily="34" charset="0"/>
              </a:rPr>
              <a:t>contents.It</a:t>
            </a:r>
            <a:r>
              <a:rPr lang="en-IN" sz="2400" i="1" dirty="0">
                <a:latin typeface="Berlin Sans FB" pitchFamily="34" charset="0"/>
              </a:rPr>
              <a:t> can provide various services such as listen live FM channel ,Message </a:t>
            </a:r>
            <a:r>
              <a:rPr lang="en-IN" sz="2400" i="1" dirty="0" err="1">
                <a:latin typeface="Berlin Sans FB" pitchFamily="34" charset="0"/>
              </a:rPr>
              <a:t>RJ,Podcast</a:t>
            </a:r>
            <a:r>
              <a:rPr lang="en-IN" sz="2400" i="1" dirty="0">
                <a:latin typeface="Berlin Sans FB" pitchFamily="34" charset="0"/>
              </a:rPr>
              <a:t> information ,day to night programme </a:t>
            </a:r>
            <a:r>
              <a:rPr lang="en-IN" sz="2400" i="1" dirty="0" err="1">
                <a:latin typeface="Berlin Sans FB" pitchFamily="34" charset="0"/>
              </a:rPr>
              <a:t>schedule,instant</a:t>
            </a:r>
            <a:r>
              <a:rPr lang="en-IN" sz="2400" i="1" dirty="0">
                <a:latin typeface="Berlin Sans FB" pitchFamily="34" charset="0"/>
              </a:rPr>
              <a:t> news </a:t>
            </a:r>
            <a:r>
              <a:rPr lang="en-IN" sz="2400" i="1" dirty="0" err="1">
                <a:latin typeface="Berlin Sans FB" pitchFamily="34" charset="0"/>
              </a:rPr>
              <a:t>updates,Videos</a:t>
            </a:r>
            <a:r>
              <a:rPr lang="en-IN" sz="2400" i="1" dirty="0">
                <a:latin typeface="Berlin Sans FB" pitchFamily="34" charset="0"/>
              </a:rPr>
              <a:t>  and images are </a:t>
            </a:r>
            <a:r>
              <a:rPr lang="en-IN" sz="2400" i="1" dirty="0" err="1">
                <a:latin typeface="Berlin Sans FB" pitchFamily="34" charset="0"/>
              </a:rPr>
              <a:t>potsed</a:t>
            </a:r>
            <a:r>
              <a:rPr lang="en-IN" sz="2400" i="1" dirty="0">
                <a:latin typeface="Berlin Sans FB" pitchFamily="34" charset="0"/>
              </a:rPr>
              <a:t> in </a:t>
            </a:r>
            <a:r>
              <a:rPr lang="en-IN" sz="2400" i="1" dirty="0" err="1">
                <a:latin typeface="Berlin Sans FB" pitchFamily="34" charset="0"/>
              </a:rPr>
              <a:t>instagram</a:t>
            </a:r>
            <a:r>
              <a:rPr lang="en-IN" sz="2400" i="1" dirty="0">
                <a:latin typeface="Berlin Sans FB" pitchFamily="34" charset="0"/>
              </a:rPr>
              <a:t>.</a:t>
            </a:r>
            <a:r>
              <a:rPr lang="en-IN" sz="2400" i="1" dirty="0" smtClean="0">
                <a:latin typeface="Berlin Sans FB" pitchFamily="34" charset="0"/>
                <a:cs typeface="Times New Roman" pitchFamily="18" charset="0"/>
              </a:rPr>
              <a:t>.</a:t>
            </a:r>
            <a:endParaRPr lang="en-IN" sz="2400" i="1" dirty="0">
              <a:latin typeface="Berlin Sans FB" pitchFamily="34" charset="0"/>
              <a:cs typeface="Times New Roman" pitchFamily="18" charset="0"/>
            </a:endParaRPr>
          </a:p>
          <a:p>
            <a:pPr marL="0" indent="0">
              <a:buNone/>
            </a:pPr>
            <a:endParaRPr lang="en-IN" i="1" dirty="0"/>
          </a:p>
        </p:txBody>
      </p:sp>
    </p:spTree>
    <p:extLst>
      <p:ext uri="{BB962C8B-B14F-4D97-AF65-F5344CB8AC3E}">
        <p14:creationId xmlns:p14="http://schemas.microsoft.com/office/powerpoint/2010/main" val="35021761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1254" y="236560"/>
            <a:ext cx="9634869" cy="4417325"/>
          </a:xfrm>
        </p:spPr>
        <p:txBody>
          <a:bodyPr/>
          <a:lstStyle/>
          <a:p>
            <a:pPr marL="0" indent="0">
              <a:buNone/>
            </a:pPr>
            <a:r>
              <a:rPr lang="en-IN" dirty="0"/>
              <a:t>9</a:t>
            </a:r>
            <a:r>
              <a:rPr lang="en-IN" dirty="0" smtClean="0"/>
              <a:t>.Tbl_events</a:t>
            </a:r>
          </a:p>
          <a:p>
            <a:pPr marL="0" indent="0">
              <a:buNone/>
            </a:pPr>
            <a:r>
              <a:rPr lang="en-IN" dirty="0" smtClean="0"/>
              <a:t>Primary </a:t>
            </a:r>
            <a:r>
              <a:rPr lang="en-IN" dirty="0" err="1" smtClean="0"/>
              <a:t>key:Event_id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468089547"/>
              </p:ext>
            </p:extLst>
          </p:nvPr>
        </p:nvGraphicFramePr>
        <p:xfrm>
          <a:off x="1472441" y="1265578"/>
          <a:ext cx="8127999" cy="55270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Event_Id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programme_id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Foreign</a:t>
                      </a:r>
                      <a:r>
                        <a:rPr lang="en-IN" baseline="0" dirty="0" smtClean="0">
                          <a:solidFill>
                            <a:schemeClr val="tx1"/>
                          </a:solidFill>
                        </a:rPr>
                        <a:t> key</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Title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baseline="0" dirty="0" smtClean="0">
                          <a:solidFill>
                            <a:schemeClr val="tx1"/>
                          </a:solidFill>
                        </a:rPr>
                        <a:t>Title of the Programme</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Add_media</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dirty="0" smtClean="0">
                          <a:solidFill>
                            <a:schemeClr val="tx1"/>
                          </a:solidFill>
                        </a:rPr>
                        <a:t>images/audios</a:t>
                      </a:r>
                      <a:r>
                        <a:rPr lang="en-IN" baseline="0" dirty="0" smtClean="0">
                          <a:solidFill>
                            <a:schemeClr val="tx1"/>
                          </a:solidFill>
                        </a:rPr>
                        <a:t> for the event</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content</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longtext</a:t>
                      </a:r>
                      <a:endParaRPr lang="en-IN" dirty="0" smtClean="0">
                        <a:solidFill>
                          <a:schemeClr val="tx1"/>
                        </a:solidFill>
                      </a:endParaRPr>
                    </a:p>
                  </a:txBody>
                  <a:tcPr>
                    <a:solidFill>
                      <a:schemeClr val="accent6">
                        <a:lumMod val="40000"/>
                        <a:lumOff val="60000"/>
                      </a:schemeClr>
                    </a:solidFill>
                  </a:tcPr>
                </a:tc>
                <a:tc>
                  <a:txBody>
                    <a:bodyPr/>
                    <a:lstStyle/>
                    <a:p>
                      <a:r>
                        <a:rPr lang="en-IN" baseline="0" dirty="0" smtClean="0">
                          <a:solidFill>
                            <a:schemeClr val="tx1"/>
                          </a:solidFill>
                        </a:rPr>
                        <a:t>Description of the event</a:t>
                      </a:r>
                    </a:p>
                  </a:txBody>
                  <a:tcPr>
                    <a:solidFill>
                      <a:schemeClr val="accent6">
                        <a:lumMod val="40000"/>
                        <a:lumOff val="60000"/>
                      </a:schemeClr>
                    </a:solidFill>
                  </a:tcPr>
                </a:tc>
              </a:tr>
              <a:tr h="370840">
                <a:tc>
                  <a:txBody>
                    <a:bodyPr/>
                    <a:lstStyle/>
                    <a:p>
                      <a:r>
                        <a:rPr lang="en-IN" dirty="0" err="1" smtClean="0">
                          <a:solidFill>
                            <a:schemeClr val="tx1"/>
                          </a:solidFill>
                        </a:rPr>
                        <a:t>Event_venue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(100)</a:t>
                      </a:r>
                    </a:p>
                  </a:txBody>
                  <a:tcPr>
                    <a:solidFill>
                      <a:schemeClr val="accent6">
                        <a:lumMod val="40000"/>
                        <a:lumOff val="60000"/>
                      </a:schemeClr>
                    </a:solidFill>
                  </a:tcPr>
                </a:tc>
                <a:tc>
                  <a:txBody>
                    <a:bodyPr/>
                    <a:lstStyle/>
                    <a:p>
                      <a:r>
                        <a:rPr lang="en-IN" baseline="0" dirty="0" smtClean="0">
                          <a:solidFill>
                            <a:schemeClr val="tx1"/>
                          </a:solidFill>
                        </a:rPr>
                        <a:t>Place of the event</a:t>
                      </a:r>
                    </a:p>
                  </a:txBody>
                  <a:tcPr>
                    <a:solidFill>
                      <a:schemeClr val="accent6">
                        <a:lumMod val="40000"/>
                        <a:lumOff val="60000"/>
                      </a:schemeClr>
                    </a:solidFill>
                  </a:tcPr>
                </a:tc>
              </a:tr>
              <a:tr h="370840">
                <a:tc>
                  <a:txBody>
                    <a:bodyPr/>
                    <a:lstStyle/>
                    <a:p>
                      <a:r>
                        <a:rPr lang="en-IN" dirty="0" err="1" smtClean="0">
                          <a:solidFill>
                            <a:schemeClr val="tx1"/>
                          </a:solidFill>
                        </a:rPr>
                        <a:t>Event_date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datetime</a:t>
                      </a:r>
                      <a:endParaRPr lang="en-IN" dirty="0" smtClean="0">
                        <a:solidFill>
                          <a:schemeClr val="tx1"/>
                        </a:solidFill>
                      </a:endParaRPr>
                    </a:p>
                  </a:txBody>
                  <a:tcPr>
                    <a:solidFill>
                      <a:schemeClr val="accent6">
                        <a:lumMod val="40000"/>
                        <a:lumOff val="60000"/>
                      </a:schemeClr>
                    </a:solidFill>
                  </a:tcPr>
                </a:tc>
                <a:tc>
                  <a:txBody>
                    <a:bodyPr/>
                    <a:lstStyle/>
                    <a:p>
                      <a:r>
                        <a:rPr lang="en-IN" baseline="0" dirty="0" smtClean="0">
                          <a:solidFill>
                            <a:schemeClr val="tx1"/>
                          </a:solidFill>
                        </a:rPr>
                        <a:t>Date of the event</a:t>
                      </a:r>
                    </a:p>
                  </a:txBody>
                  <a:tcPr>
                    <a:solidFill>
                      <a:schemeClr val="accent6">
                        <a:lumMod val="40000"/>
                        <a:lumOff val="60000"/>
                      </a:schemeClr>
                    </a:solidFill>
                  </a:tcPr>
                </a:tc>
              </a:tr>
              <a:tr h="370840">
                <a:tc>
                  <a:txBody>
                    <a:bodyPr/>
                    <a:lstStyle/>
                    <a:p>
                      <a:r>
                        <a:rPr lang="en-IN" dirty="0" err="1" smtClean="0">
                          <a:solidFill>
                            <a:schemeClr val="tx1"/>
                          </a:solidFill>
                        </a:rPr>
                        <a:t>Event_time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datetime</a:t>
                      </a:r>
                      <a:endParaRPr lang="en-IN" dirty="0" smtClean="0">
                        <a:solidFill>
                          <a:schemeClr val="tx1"/>
                        </a:solidFill>
                      </a:endParaRPr>
                    </a:p>
                  </a:txBody>
                  <a:tcPr>
                    <a:solidFill>
                      <a:schemeClr val="accent6">
                        <a:lumMod val="40000"/>
                        <a:lumOff val="60000"/>
                      </a:schemeClr>
                    </a:solidFill>
                  </a:tcPr>
                </a:tc>
                <a:tc>
                  <a:txBody>
                    <a:bodyPr/>
                    <a:lstStyle/>
                    <a:p>
                      <a:r>
                        <a:rPr lang="en-IN" baseline="0" dirty="0" smtClean="0">
                          <a:solidFill>
                            <a:schemeClr val="tx1"/>
                          </a:solidFill>
                        </a:rPr>
                        <a:t>Time for the Event</a:t>
                      </a:r>
                    </a:p>
                  </a:txBody>
                  <a:tcPr>
                    <a:solidFill>
                      <a:schemeClr val="accent6">
                        <a:lumMod val="40000"/>
                        <a:lumOff val="60000"/>
                      </a:schemeClr>
                    </a:solidFill>
                  </a:tcPr>
                </a:tc>
              </a:tr>
              <a:tr h="370840">
                <a:tc>
                  <a:txBody>
                    <a:bodyPr/>
                    <a:lstStyle/>
                    <a:p>
                      <a:r>
                        <a:rPr lang="en-IN" dirty="0" err="1" smtClean="0">
                          <a:solidFill>
                            <a:schemeClr val="tx1"/>
                          </a:solidFill>
                        </a:rPr>
                        <a:t>Ticket_url</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(100)</a:t>
                      </a:r>
                    </a:p>
                  </a:txBody>
                  <a:tcPr>
                    <a:solidFill>
                      <a:schemeClr val="accent6">
                        <a:lumMod val="40000"/>
                        <a:lumOff val="60000"/>
                      </a:schemeClr>
                    </a:solidFill>
                  </a:tcPr>
                </a:tc>
                <a:tc>
                  <a:txBody>
                    <a:bodyPr/>
                    <a:lstStyle/>
                    <a:p>
                      <a:r>
                        <a:rPr lang="en-IN" baseline="0" dirty="0" smtClean="0">
                          <a:solidFill>
                            <a:schemeClr val="tx1"/>
                          </a:solidFill>
                        </a:rPr>
                        <a:t>Link for book ticket</a:t>
                      </a:r>
                    </a:p>
                  </a:txBody>
                  <a:tcPr>
                    <a:solidFill>
                      <a:schemeClr val="accent6">
                        <a:lumMod val="40000"/>
                        <a:lumOff val="60000"/>
                      </a:schemeClr>
                    </a:solidFill>
                  </a:tcPr>
                </a:tc>
              </a:tr>
              <a:tr h="370840">
                <a:tc>
                  <a:txBody>
                    <a:bodyPr/>
                    <a:lstStyle/>
                    <a:p>
                      <a:r>
                        <a:rPr lang="en-IN" dirty="0" err="1" smtClean="0">
                          <a:solidFill>
                            <a:schemeClr val="tx1"/>
                          </a:solidFill>
                        </a:rPr>
                        <a:t>Text_button</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(100)</a:t>
                      </a:r>
                    </a:p>
                  </a:txBody>
                  <a:tcPr>
                    <a:solidFill>
                      <a:schemeClr val="accent6">
                        <a:lumMod val="40000"/>
                        <a:lumOff val="60000"/>
                      </a:schemeClr>
                    </a:solidFill>
                  </a:tcPr>
                </a:tc>
                <a:tc>
                  <a:txBody>
                    <a:bodyPr/>
                    <a:lstStyle/>
                    <a:p>
                      <a:r>
                        <a:rPr lang="en-IN" baseline="0" dirty="0" smtClean="0">
                          <a:solidFill>
                            <a:schemeClr val="tx1"/>
                          </a:solidFill>
                        </a:rPr>
                        <a:t>To know the status of the ticket</a:t>
                      </a:r>
                    </a:p>
                  </a:txBody>
                  <a:tcPr>
                    <a:solidFill>
                      <a:schemeClr val="accent6">
                        <a:lumMod val="40000"/>
                        <a:lumOff val="60000"/>
                      </a:schemeClr>
                    </a:solidFill>
                  </a:tcPr>
                </a:tc>
              </a:tr>
              <a:tr h="370840">
                <a:tc>
                  <a:txBody>
                    <a:bodyPr/>
                    <a:lstStyle/>
                    <a:p>
                      <a:r>
                        <a:rPr lang="en-IN" dirty="0" smtClean="0">
                          <a:solidFill>
                            <a:schemeClr val="tx1"/>
                          </a:solidFill>
                        </a:rPr>
                        <a:t>image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(100)</a:t>
                      </a:r>
                    </a:p>
                  </a:txBody>
                  <a:tcPr>
                    <a:solidFill>
                      <a:schemeClr val="accent6">
                        <a:lumMod val="40000"/>
                        <a:lumOff val="60000"/>
                      </a:schemeClr>
                    </a:solidFill>
                  </a:tcPr>
                </a:tc>
                <a:tc>
                  <a:txBody>
                    <a:bodyPr/>
                    <a:lstStyle/>
                    <a:p>
                      <a:r>
                        <a:rPr lang="en-IN" baseline="0" dirty="0" smtClean="0">
                          <a:solidFill>
                            <a:schemeClr val="tx1"/>
                          </a:solidFill>
                        </a:rPr>
                        <a:t>Images for the event</a:t>
                      </a: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3596644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1254" y="236560"/>
            <a:ext cx="9634869" cy="4417325"/>
          </a:xfrm>
        </p:spPr>
        <p:txBody>
          <a:bodyPr/>
          <a:lstStyle/>
          <a:p>
            <a:pPr marL="0" indent="0">
              <a:buNone/>
            </a:pPr>
            <a:r>
              <a:rPr lang="en-IN" dirty="0" smtClean="0"/>
              <a:t>                                         </a:t>
            </a:r>
            <a:r>
              <a:rPr lang="en-IN" b="1" u="sng" dirty="0" smtClean="0"/>
              <a:t>TABLES  FOR PUSH DATA</a:t>
            </a:r>
          </a:p>
          <a:p>
            <a:pPr marL="0" indent="0">
              <a:buNone/>
            </a:pPr>
            <a:endParaRPr lang="en-IN" dirty="0" smtClean="0"/>
          </a:p>
          <a:p>
            <a:pPr marL="0" indent="0">
              <a:buNone/>
            </a:pPr>
            <a:r>
              <a:rPr lang="en-IN" dirty="0"/>
              <a:t> </a:t>
            </a:r>
            <a:r>
              <a:rPr lang="en-IN" dirty="0" smtClean="0"/>
              <a:t>	10.Tbl_gcmtockens</a:t>
            </a:r>
          </a:p>
          <a:p>
            <a:pPr marL="0" indent="0">
              <a:buNone/>
            </a:pPr>
            <a:r>
              <a:rPr lang="en-IN" dirty="0" smtClean="0"/>
              <a:t>	Primary </a:t>
            </a:r>
            <a:r>
              <a:rPr lang="en-IN" dirty="0" err="1" smtClean="0"/>
              <a:t>key:Id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712820134"/>
              </p:ext>
            </p:extLst>
          </p:nvPr>
        </p:nvGraphicFramePr>
        <p:xfrm>
          <a:off x="1854579" y="2006220"/>
          <a:ext cx="8127999" cy="2123440"/>
        </p:xfrm>
        <a:graphic>
          <a:graphicData uri="http://schemas.openxmlformats.org/drawingml/2006/table">
            <a:tbl>
              <a:tblPr firstRow="1" bandRow="1">
                <a:tableStyleId>{5C22544A-7EE6-4342-B048-85BDC9FD1C3A}</a:tableStyleId>
              </a:tblPr>
              <a:tblGrid>
                <a:gridCol w="2709333"/>
                <a:gridCol w="2709333"/>
                <a:gridCol w="2709333"/>
              </a:tblGrid>
              <a:tr h="538025">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smtClean="0">
                          <a:solidFill>
                            <a:schemeClr val="tx1"/>
                          </a:solidFill>
                        </a:rPr>
                        <a:t>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Device_tocken</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Varchar</a:t>
                      </a:r>
                      <a:r>
                        <a:rPr lang="en-IN" dirty="0" smtClean="0">
                          <a:solidFill>
                            <a:schemeClr val="tx1"/>
                          </a:solidFill>
                        </a:rPr>
                        <a:t>(50)</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Tocken</a:t>
                      </a:r>
                      <a:r>
                        <a:rPr lang="en-IN" baseline="0" dirty="0" smtClean="0">
                          <a:solidFill>
                            <a:schemeClr val="tx1"/>
                          </a:solidFill>
                        </a:rPr>
                        <a:t> name</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Old_tocken</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(50)</a:t>
                      </a:r>
                    </a:p>
                  </a:txBody>
                  <a:tcPr>
                    <a:solidFill>
                      <a:schemeClr val="accent6">
                        <a:lumMod val="40000"/>
                        <a:lumOff val="60000"/>
                      </a:schemeClr>
                    </a:solidFill>
                  </a:tcPr>
                </a:tc>
                <a:tc>
                  <a:txBody>
                    <a:bodyPr/>
                    <a:lstStyle/>
                    <a:p>
                      <a:r>
                        <a:rPr lang="en-IN" baseline="0" dirty="0" smtClean="0">
                          <a:solidFill>
                            <a:schemeClr val="tx1"/>
                          </a:solidFill>
                        </a:rPr>
                        <a:t>Old </a:t>
                      </a:r>
                      <a:r>
                        <a:rPr lang="en-IN" baseline="0" dirty="0" err="1" smtClean="0">
                          <a:solidFill>
                            <a:schemeClr val="tx1"/>
                          </a:solidFill>
                        </a:rPr>
                        <a:t>tocken</a:t>
                      </a:r>
                      <a:r>
                        <a:rPr lang="en-IN" baseline="0" dirty="0" smtClean="0">
                          <a:solidFill>
                            <a:schemeClr val="tx1"/>
                          </a:solidFill>
                        </a:rPr>
                        <a:t> name</a:t>
                      </a:r>
                      <a:endParaRPr lang="en-IN" dirty="0">
                        <a:solidFill>
                          <a:schemeClr val="tx1"/>
                        </a:solidFill>
                      </a:endParaRPr>
                    </a:p>
                  </a:txBody>
                  <a:tcPr>
                    <a:solidFill>
                      <a:schemeClr val="accent6">
                        <a:lumMod val="40000"/>
                        <a:lumOff val="60000"/>
                      </a:schemeClr>
                    </a:solidFill>
                  </a:tcPr>
                </a:tc>
              </a:tr>
              <a:tr h="370840">
                <a:tc>
                  <a:txBody>
                    <a:bodyPr/>
                    <a:lstStyle/>
                    <a:p>
                      <a:r>
                        <a:rPr lang="en-IN" dirty="0" smtClean="0">
                          <a:solidFill>
                            <a:schemeClr val="tx1"/>
                          </a:solidFill>
                        </a:rPr>
                        <a:t>Data</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text</a:t>
                      </a:r>
                    </a:p>
                  </a:txBody>
                  <a:tcPr>
                    <a:solidFill>
                      <a:schemeClr val="accent6">
                        <a:lumMod val="40000"/>
                        <a:lumOff val="60000"/>
                      </a:schemeClr>
                    </a:solidFill>
                  </a:tcPr>
                </a:tc>
                <a:tc>
                  <a:txBody>
                    <a:bodyPr/>
                    <a:lstStyle/>
                    <a:p>
                      <a:r>
                        <a:rPr lang="en-IN" dirty="0" smtClean="0">
                          <a:solidFill>
                            <a:schemeClr val="tx1"/>
                          </a:solidFill>
                        </a:rPr>
                        <a:t>data</a:t>
                      </a:r>
                      <a:endParaRPr lang="en-IN"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8128087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1254" y="236560"/>
            <a:ext cx="9634869" cy="4417325"/>
          </a:xfrm>
        </p:spPr>
        <p:txBody>
          <a:bodyPr/>
          <a:lstStyle/>
          <a:p>
            <a:pPr marL="0" indent="0">
              <a:buNone/>
            </a:pPr>
            <a:endParaRPr lang="en-IN" dirty="0"/>
          </a:p>
          <a:p>
            <a:pPr marL="0" indent="0">
              <a:buNone/>
            </a:pPr>
            <a:endParaRPr lang="en-IN" dirty="0" smtClean="0"/>
          </a:p>
          <a:p>
            <a:pPr marL="0" indent="0">
              <a:buNone/>
            </a:pPr>
            <a:r>
              <a:rPr lang="en-IN" dirty="0"/>
              <a:t>	</a:t>
            </a:r>
            <a:r>
              <a:rPr lang="en-IN" dirty="0" smtClean="0"/>
              <a:t>12.Tbl_postmeta</a:t>
            </a:r>
          </a:p>
          <a:p>
            <a:pPr marL="0" indent="0">
              <a:buNone/>
            </a:pPr>
            <a:r>
              <a:rPr lang="en-IN" dirty="0" smtClean="0"/>
              <a:t>	Primary </a:t>
            </a:r>
            <a:r>
              <a:rPr lang="en-IN" dirty="0" err="1" smtClean="0"/>
              <a:t>key:Meta</a:t>
            </a:r>
            <a:r>
              <a:rPr lang="en-IN" dirty="0" smtClean="0"/>
              <a:t> 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402182427"/>
              </p:ext>
            </p:extLst>
          </p:nvPr>
        </p:nvGraphicFramePr>
        <p:xfrm>
          <a:off x="1799987" y="2098091"/>
          <a:ext cx="8127999" cy="21234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Meta_Id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Post_id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(20)</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foreignkey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Meta_key</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(255)</a:t>
                      </a:r>
                    </a:p>
                  </a:txBody>
                  <a:tcPr>
                    <a:solidFill>
                      <a:schemeClr val="accent6">
                        <a:lumMod val="40000"/>
                        <a:lumOff val="60000"/>
                      </a:schemeClr>
                    </a:solidFill>
                  </a:tcPr>
                </a:tc>
                <a:tc>
                  <a:txBody>
                    <a:bodyPr/>
                    <a:lstStyle/>
                    <a:p>
                      <a:r>
                        <a:rPr lang="en-IN" baseline="0" dirty="0" err="1" smtClean="0">
                          <a:solidFill>
                            <a:schemeClr val="tx1"/>
                          </a:solidFill>
                        </a:rPr>
                        <a:t>Metakey</a:t>
                      </a:r>
                      <a:r>
                        <a:rPr lang="en-IN" baseline="0" dirty="0" smtClean="0">
                          <a:solidFill>
                            <a:schemeClr val="tx1"/>
                          </a:solidFill>
                        </a:rPr>
                        <a:t> Value</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Meta_value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longtext</a:t>
                      </a:r>
                      <a:endParaRPr lang="en-IN" dirty="0" smtClean="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Value</a:t>
                      </a:r>
                      <a:r>
                        <a:rPr lang="en-IN" baseline="0" dirty="0" smtClean="0">
                          <a:solidFill>
                            <a:schemeClr val="tx1"/>
                          </a:solidFill>
                        </a:rPr>
                        <a:t> for metadata</a:t>
                      </a:r>
                      <a:endParaRPr lang="en-IN"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8128087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1254" y="236560"/>
            <a:ext cx="9634869" cy="4417325"/>
          </a:xfrm>
        </p:spPr>
        <p:txBody>
          <a:bodyPr/>
          <a:lstStyle/>
          <a:p>
            <a:pPr marL="0" indent="0">
              <a:buNone/>
            </a:pPr>
            <a:endParaRPr lang="en-IN" dirty="0"/>
          </a:p>
          <a:p>
            <a:pPr marL="0" indent="0">
              <a:buNone/>
            </a:pPr>
            <a:endParaRPr lang="en-IN" dirty="0" smtClean="0"/>
          </a:p>
          <a:p>
            <a:pPr marL="0" indent="0">
              <a:buNone/>
            </a:pPr>
            <a:r>
              <a:rPr lang="en-IN" dirty="0"/>
              <a:t>	</a:t>
            </a:r>
            <a:r>
              <a:rPr lang="en-IN" dirty="0" smtClean="0"/>
              <a:t>11.Tbl_option</a:t>
            </a:r>
          </a:p>
          <a:p>
            <a:pPr marL="0" indent="0">
              <a:buNone/>
            </a:pPr>
            <a:r>
              <a:rPr lang="en-IN" dirty="0" smtClean="0"/>
              <a:t>	Primary </a:t>
            </a:r>
            <a:r>
              <a:rPr lang="en-IN" dirty="0" err="1" smtClean="0"/>
              <a:t>key:Option</a:t>
            </a:r>
            <a:r>
              <a:rPr lang="en-IN" dirty="0" smtClean="0"/>
              <a:t> 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344215393"/>
              </p:ext>
            </p:extLst>
          </p:nvPr>
        </p:nvGraphicFramePr>
        <p:xfrm>
          <a:off x="1799987" y="2098091"/>
          <a:ext cx="8127999" cy="21234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Option_Id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Option_name</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Varchar</a:t>
                      </a:r>
                      <a:r>
                        <a:rPr lang="en-IN" dirty="0" smtClean="0">
                          <a:solidFill>
                            <a:schemeClr val="tx1"/>
                          </a:solidFill>
                        </a:rPr>
                        <a:t>(50)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Option</a:t>
                      </a:r>
                      <a:r>
                        <a:rPr lang="en-IN" baseline="0" dirty="0" smtClean="0">
                          <a:solidFill>
                            <a:schemeClr val="tx1"/>
                          </a:solidFill>
                        </a:rPr>
                        <a:t> name</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Option_value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longtext</a:t>
                      </a:r>
                      <a:endParaRPr lang="en-IN" dirty="0" smtClean="0">
                        <a:solidFill>
                          <a:schemeClr val="tx1"/>
                        </a:solidFill>
                      </a:endParaRPr>
                    </a:p>
                  </a:txBody>
                  <a:tcPr>
                    <a:solidFill>
                      <a:schemeClr val="accent6">
                        <a:lumMod val="40000"/>
                        <a:lumOff val="60000"/>
                      </a:schemeClr>
                    </a:solidFill>
                  </a:tcPr>
                </a:tc>
                <a:tc>
                  <a:txBody>
                    <a:bodyPr/>
                    <a:lstStyle/>
                    <a:p>
                      <a:r>
                        <a:rPr lang="en-IN" baseline="0" dirty="0" smtClean="0">
                          <a:solidFill>
                            <a:schemeClr val="tx1"/>
                          </a:solidFill>
                        </a:rPr>
                        <a:t>Values of option</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Auto_load</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longtext</a:t>
                      </a:r>
                      <a:endParaRPr lang="en-IN" dirty="0" smtClean="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Auto</a:t>
                      </a:r>
                      <a:r>
                        <a:rPr lang="en-IN" baseline="0" dirty="0" smtClean="0">
                          <a:solidFill>
                            <a:schemeClr val="tx1"/>
                          </a:solidFill>
                        </a:rPr>
                        <a:t> load information</a:t>
                      </a:r>
                      <a:endParaRPr lang="en-IN"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41560047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1254" y="236560"/>
            <a:ext cx="9634869" cy="6082353"/>
          </a:xfrm>
        </p:spPr>
        <p:txBody>
          <a:bodyPr/>
          <a:lstStyle/>
          <a:p>
            <a:pPr marL="0" indent="0">
              <a:buNone/>
            </a:pPr>
            <a:r>
              <a:rPr lang="en-IN" dirty="0" smtClean="0"/>
              <a:t>	13.Tbl_post</a:t>
            </a:r>
          </a:p>
          <a:p>
            <a:pPr marL="0" indent="0">
              <a:buNone/>
            </a:pPr>
            <a:r>
              <a:rPr lang="en-IN" dirty="0" smtClean="0"/>
              <a:t>	Primary </a:t>
            </a:r>
            <a:r>
              <a:rPr lang="en-IN" dirty="0" err="1" smtClean="0"/>
              <a:t>key:post_id</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078123756"/>
              </p:ext>
            </p:extLst>
          </p:nvPr>
        </p:nvGraphicFramePr>
        <p:xfrm>
          <a:off x="1759044" y="1241947"/>
          <a:ext cx="8127999" cy="4910591"/>
        </p:xfrm>
        <a:graphic>
          <a:graphicData uri="http://schemas.openxmlformats.org/drawingml/2006/table">
            <a:tbl>
              <a:tblPr firstRow="1" bandRow="1">
                <a:tableStyleId>{5C22544A-7EE6-4342-B048-85BDC9FD1C3A}</a:tableStyleId>
              </a:tblPr>
              <a:tblGrid>
                <a:gridCol w="2709333"/>
                <a:gridCol w="2709333"/>
                <a:gridCol w="2709333"/>
              </a:tblGrid>
              <a:tr h="663711">
                <a:tc>
                  <a:txBody>
                    <a:bodyPr/>
                    <a:lstStyle/>
                    <a:p>
                      <a:r>
                        <a:rPr lang="en-IN" dirty="0" smtClean="0">
                          <a:solidFill>
                            <a:schemeClr val="bg1">
                              <a:lumMod val="85000"/>
                            </a:schemeClr>
                          </a:solidFill>
                        </a:rPr>
                        <a:t>FIELD</a:t>
                      </a:r>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TYPE</a:t>
                      </a:r>
                    </a:p>
                    <a:p>
                      <a:endParaRPr lang="en-IN" dirty="0">
                        <a:solidFill>
                          <a:schemeClr val="bg1">
                            <a:lumMod val="85000"/>
                          </a:schemeClr>
                        </a:solidFill>
                      </a:endParaRPr>
                    </a:p>
                  </a:txBody>
                  <a:tcPr>
                    <a:solidFill>
                      <a:srgbClr val="0070C0"/>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bg1">
                              <a:lumMod val="85000"/>
                            </a:schemeClr>
                          </a:solidFill>
                        </a:rPr>
                        <a:t>DESCRIPTION</a:t>
                      </a:r>
                    </a:p>
                    <a:p>
                      <a:endParaRPr lang="en-IN" dirty="0">
                        <a:solidFill>
                          <a:schemeClr val="bg1">
                            <a:lumMod val="85000"/>
                          </a:schemeClr>
                        </a:solidFill>
                      </a:endParaRPr>
                    </a:p>
                  </a:txBody>
                  <a:tcPr>
                    <a:solidFill>
                      <a:srgbClr val="0070C0"/>
                    </a:solidFill>
                  </a:tcPr>
                </a:tc>
              </a:tr>
              <a:tr h="370840">
                <a:tc>
                  <a:txBody>
                    <a:bodyPr/>
                    <a:lstStyle/>
                    <a:p>
                      <a:r>
                        <a:rPr lang="en-IN" dirty="0" err="1" smtClean="0">
                          <a:solidFill>
                            <a:schemeClr val="tx1"/>
                          </a:solidFill>
                        </a:rPr>
                        <a:t>Post_Id</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bigint</a:t>
                      </a:r>
                      <a:r>
                        <a:rPr lang="en-IN" dirty="0" smtClean="0">
                          <a:solidFill>
                            <a:schemeClr val="tx1"/>
                          </a:solidFill>
                        </a:rPr>
                        <a:t>(10)</a:t>
                      </a:r>
                      <a:endParaRPr lang="en-IN" dirty="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Primary key</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Post_author</a:t>
                      </a:r>
                      <a:endParaRPr lang="en-IN" dirty="0">
                        <a:solidFill>
                          <a:schemeClr val="tx1"/>
                        </a:solidFill>
                      </a:endParaRPr>
                    </a:p>
                  </a:txBody>
                  <a:tcPr>
                    <a:solidFill>
                      <a:schemeClr val="accent6">
                        <a:lumMod val="40000"/>
                        <a:lumOff val="60000"/>
                      </a:schemeClr>
                    </a:solidFill>
                  </a:tcPr>
                </a:tc>
                <a:tc>
                  <a:txBody>
                    <a:bodyPr/>
                    <a:lstStyle/>
                    <a:p>
                      <a:r>
                        <a:rPr lang="en-IN" dirty="0" err="1" smtClean="0">
                          <a:solidFill>
                            <a:schemeClr val="tx1"/>
                          </a:solidFill>
                        </a:rPr>
                        <a:t>Varchar</a:t>
                      </a:r>
                      <a:r>
                        <a:rPr lang="en-IN" dirty="0" smtClean="0">
                          <a:solidFill>
                            <a:schemeClr val="tx1"/>
                          </a:solidFill>
                        </a:rPr>
                        <a:t>(50)</a:t>
                      </a:r>
                      <a:endParaRPr lang="en-IN" dirty="0">
                        <a:solidFill>
                          <a:schemeClr val="tx1"/>
                        </a:solidFill>
                      </a:endParaRPr>
                    </a:p>
                  </a:txBody>
                  <a:tcPr>
                    <a:solidFill>
                      <a:schemeClr val="accent6">
                        <a:lumMod val="40000"/>
                        <a:lumOff val="60000"/>
                      </a:schemeClr>
                    </a:solidFill>
                  </a:tcPr>
                </a:tc>
                <a:tc>
                  <a:txBody>
                    <a:bodyPr/>
                    <a:lstStyle/>
                    <a:p>
                      <a:r>
                        <a:rPr lang="en-IN" baseline="0" dirty="0" smtClean="0">
                          <a:solidFill>
                            <a:schemeClr val="tx1"/>
                          </a:solidFill>
                        </a:rPr>
                        <a:t>Post the author name</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Post_date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datetime</a:t>
                      </a:r>
                      <a:endParaRPr lang="en-IN" dirty="0" smtClean="0">
                        <a:solidFill>
                          <a:schemeClr val="tx1"/>
                        </a:solidFill>
                      </a:endParaRPr>
                    </a:p>
                  </a:txBody>
                  <a:tcPr>
                    <a:solidFill>
                      <a:schemeClr val="accent6">
                        <a:lumMod val="40000"/>
                        <a:lumOff val="60000"/>
                      </a:schemeClr>
                    </a:solidFill>
                  </a:tcPr>
                </a:tc>
                <a:tc>
                  <a:txBody>
                    <a:bodyPr/>
                    <a:lstStyle/>
                    <a:p>
                      <a:r>
                        <a:rPr lang="en-IN" baseline="0" dirty="0" smtClean="0">
                          <a:solidFill>
                            <a:schemeClr val="tx1"/>
                          </a:solidFill>
                        </a:rPr>
                        <a:t>Date of the post</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Post_content</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longtext</a:t>
                      </a:r>
                      <a:endParaRPr lang="en-IN" dirty="0" smtClean="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Content</a:t>
                      </a:r>
                      <a:r>
                        <a:rPr lang="en-IN" baseline="0" dirty="0" smtClean="0">
                          <a:solidFill>
                            <a:schemeClr val="tx1"/>
                          </a:solidFill>
                        </a:rPr>
                        <a:t> of the post</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Post_excerpt</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solidFill>
                            <a:schemeClr val="tx1"/>
                          </a:solidFill>
                        </a:rPr>
                        <a:t>text</a:t>
                      </a:r>
                    </a:p>
                  </a:txBody>
                  <a:tcPr>
                    <a:solidFill>
                      <a:schemeClr val="accent6">
                        <a:lumMod val="40000"/>
                        <a:lumOff val="60000"/>
                      </a:schemeClr>
                    </a:solidFill>
                  </a:tcPr>
                </a:tc>
                <a:tc>
                  <a:txBody>
                    <a:bodyPr/>
                    <a:lstStyle/>
                    <a:p>
                      <a:r>
                        <a:rPr lang="en-IN" dirty="0" smtClean="0">
                          <a:solidFill>
                            <a:schemeClr val="tx1"/>
                          </a:solidFill>
                        </a:rPr>
                        <a:t>Post excerpt</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Post_status</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(20)</a:t>
                      </a:r>
                    </a:p>
                  </a:txBody>
                  <a:tcPr>
                    <a:solidFill>
                      <a:schemeClr val="accent6">
                        <a:lumMod val="40000"/>
                        <a:lumOff val="60000"/>
                      </a:schemeClr>
                    </a:solidFill>
                  </a:tcPr>
                </a:tc>
                <a:tc>
                  <a:txBody>
                    <a:bodyPr/>
                    <a:lstStyle/>
                    <a:p>
                      <a:r>
                        <a:rPr lang="en-IN" dirty="0" err="1" smtClean="0">
                          <a:solidFill>
                            <a:schemeClr val="tx1"/>
                          </a:solidFill>
                        </a:rPr>
                        <a:t>Staus</a:t>
                      </a:r>
                      <a:r>
                        <a:rPr lang="en-IN" dirty="0" smtClean="0">
                          <a:solidFill>
                            <a:schemeClr val="tx1"/>
                          </a:solidFill>
                        </a:rPr>
                        <a:t> of the post</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Comment_status</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(20)</a:t>
                      </a:r>
                    </a:p>
                  </a:txBody>
                  <a:tcPr>
                    <a:solidFill>
                      <a:schemeClr val="accent6">
                        <a:lumMod val="40000"/>
                        <a:lumOff val="60000"/>
                      </a:schemeClr>
                    </a:solidFill>
                  </a:tcPr>
                </a:tc>
                <a:tc>
                  <a:txBody>
                    <a:bodyPr/>
                    <a:lstStyle/>
                    <a:p>
                      <a:r>
                        <a:rPr lang="en-IN" dirty="0" smtClean="0">
                          <a:solidFill>
                            <a:schemeClr val="tx1"/>
                          </a:solidFill>
                        </a:rPr>
                        <a:t>Comments</a:t>
                      </a:r>
                      <a:r>
                        <a:rPr lang="en-IN" baseline="0" dirty="0" smtClean="0">
                          <a:solidFill>
                            <a:schemeClr val="tx1"/>
                          </a:solidFill>
                        </a:rPr>
                        <a:t> for the posted  status</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Post_passward</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(55)</a:t>
                      </a:r>
                    </a:p>
                  </a:txBody>
                  <a:tcPr>
                    <a:solidFill>
                      <a:schemeClr val="accent6">
                        <a:lumMod val="40000"/>
                        <a:lumOff val="60000"/>
                      </a:schemeClr>
                    </a:solidFill>
                  </a:tcPr>
                </a:tc>
                <a:tc>
                  <a:txBody>
                    <a:bodyPr/>
                    <a:lstStyle/>
                    <a:p>
                      <a:r>
                        <a:rPr lang="en-IN" dirty="0" err="1" smtClean="0">
                          <a:solidFill>
                            <a:schemeClr val="tx1"/>
                          </a:solidFill>
                        </a:rPr>
                        <a:t>Passward</a:t>
                      </a:r>
                      <a:r>
                        <a:rPr lang="en-IN" dirty="0" smtClean="0">
                          <a:solidFill>
                            <a:schemeClr val="tx1"/>
                          </a:solidFill>
                        </a:rPr>
                        <a:t> of the post</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Post_name</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Varchar</a:t>
                      </a:r>
                      <a:r>
                        <a:rPr lang="en-IN" dirty="0" smtClean="0">
                          <a:solidFill>
                            <a:schemeClr val="tx1"/>
                          </a:solidFill>
                        </a:rPr>
                        <a:t>(20)</a:t>
                      </a:r>
                    </a:p>
                  </a:txBody>
                  <a:tcPr>
                    <a:solidFill>
                      <a:schemeClr val="accent6">
                        <a:lumMod val="40000"/>
                        <a:lumOff val="60000"/>
                      </a:schemeClr>
                    </a:solidFill>
                  </a:tcPr>
                </a:tc>
                <a:tc>
                  <a:txBody>
                    <a:bodyPr/>
                    <a:lstStyle/>
                    <a:p>
                      <a:r>
                        <a:rPr lang="en-IN" dirty="0" smtClean="0">
                          <a:solidFill>
                            <a:schemeClr val="tx1"/>
                          </a:solidFill>
                        </a:rPr>
                        <a:t>Name of the person who post</a:t>
                      </a:r>
                      <a:endParaRPr lang="en-IN" dirty="0">
                        <a:solidFill>
                          <a:schemeClr val="tx1"/>
                        </a:solidFill>
                      </a:endParaRPr>
                    </a:p>
                  </a:txBody>
                  <a:tcPr>
                    <a:solidFill>
                      <a:schemeClr val="accent6">
                        <a:lumMod val="40000"/>
                        <a:lumOff val="60000"/>
                      </a:schemeClr>
                    </a:solidFill>
                  </a:tcPr>
                </a:tc>
              </a:tr>
              <a:tr h="370840">
                <a:tc>
                  <a:txBody>
                    <a:bodyPr/>
                    <a:lstStyle/>
                    <a:p>
                      <a:r>
                        <a:rPr lang="en-IN" dirty="0" err="1" smtClean="0">
                          <a:solidFill>
                            <a:schemeClr val="tx1"/>
                          </a:solidFill>
                        </a:rPr>
                        <a:t>Post_modified</a:t>
                      </a:r>
                      <a:endParaRPr lang="en-IN" dirty="0">
                        <a:solidFill>
                          <a:schemeClr val="tx1"/>
                        </a:solidFill>
                      </a:endParaRPr>
                    </a:p>
                  </a:txBody>
                  <a:tcPr>
                    <a:solidFill>
                      <a:schemeClr val="accent6">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err="1" smtClean="0">
                          <a:solidFill>
                            <a:schemeClr val="tx1"/>
                          </a:solidFill>
                        </a:rPr>
                        <a:t>datetime</a:t>
                      </a:r>
                      <a:endParaRPr lang="en-IN" dirty="0" smtClean="0">
                        <a:solidFill>
                          <a:schemeClr val="tx1"/>
                        </a:solidFill>
                      </a:endParaRPr>
                    </a:p>
                  </a:txBody>
                  <a:tcPr>
                    <a:solidFill>
                      <a:schemeClr val="accent6">
                        <a:lumMod val="40000"/>
                        <a:lumOff val="60000"/>
                      </a:schemeClr>
                    </a:solidFill>
                  </a:tcPr>
                </a:tc>
                <a:tc>
                  <a:txBody>
                    <a:bodyPr/>
                    <a:lstStyle/>
                    <a:p>
                      <a:r>
                        <a:rPr lang="en-IN" dirty="0" smtClean="0">
                          <a:solidFill>
                            <a:schemeClr val="tx1"/>
                          </a:solidFill>
                        </a:rPr>
                        <a:t>Modify post</a:t>
                      </a:r>
                      <a:endParaRPr lang="en-IN" dirty="0">
                        <a:solidFill>
                          <a:schemeClr val="tx1"/>
                        </a:solidFill>
                      </a:endParaRPr>
                    </a:p>
                  </a:txBody>
                  <a:tcPr>
                    <a:solidFill>
                      <a:schemeClr val="accent6">
                        <a:lumMod val="40000"/>
                        <a:lumOff val="60000"/>
                      </a:schemeClr>
                    </a:solidFill>
                  </a:tcPr>
                </a:tc>
              </a:tr>
            </a:tbl>
          </a:graphicData>
        </a:graphic>
      </p:graphicFrame>
    </p:spTree>
    <p:extLst>
      <p:ext uri="{BB962C8B-B14F-4D97-AF65-F5344CB8AC3E}">
        <p14:creationId xmlns:p14="http://schemas.microsoft.com/office/powerpoint/2010/main" val="415600475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79775" y="623888"/>
            <a:ext cx="8912225" cy="1281112"/>
          </a:xfrm>
        </p:spPr>
        <p:txBody>
          <a:bodyPr/>
          <a:lstStyle/>
          <a:p>
            <a:pPr algn="ctr"/>
            <a:r>
              <a:rPr lang="en-IN" dirty="0" smtClean="0"/>
              <a:t>UML</a:t>
            </a:r>
            <a:endParaRPr lang="en-IN"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62113"/>
            <a:ext cx="10591799" cy="456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65244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819150"/>
            <a:ext cx="1011555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90576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Activity diagram</a:t>
            </a:r>
            <a:endParaRPr lang="en-IN" dirty="0"/>
          </a:p>
        </p:txBody>
      </p:sp>
      <p:sp>
        <p:nvSpPr>
          <p:cNvPr id="3" name="Content Placeholder 2"/>
          <p:cNvSpPr>
            <a:spLocks noGrp="1"/>
          </p:cNvSpPr>
          <p:nvPr>
            <p:ph idx="1"/>
          </p:nvPr>
        </p:nvSpPr>
        <p:spPr>
          <a:xfrm>
            <a:off x="2589212" y="1419367"/>
            <a:ext cx="8915400" cy="4491855"/>
          </a:xfrm>
        </p:spPr>
        <p:txBody>
          <a:bodyPr/>
          <a:lstStyle/>
          <a:p>
            <a:r>
              <a:rPr lang="en-IN" b="1" dirty="0" smtClean="0">
                <a:latin typeface="Times New Roman" pitchFamily="18" charset="0"/>
                <a:cs typeface="Times New Roman" pitchFamily="18" charset="0"/>
              </a:rPr>
              <a:t>ADMIN-SIDE</a:t>
            </a:r>
          </a:p>
          <a:p>
            <a:pPr marL="0" indent="0">
              <a:buNone/>
            </a:pPr>
            <a:endParaRPr lang="en-IN" b="1" dirty="0">
              <a:latin typeface="Times New Roman" pitchFamily="18" charset="0"/>
              <a:cs typeface="Times New Roman" pitchFamily="18" charset="0"/>
            </a:endParaRP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809751"/>
            <a:ext cx="10915650" cy="476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36646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532263"/>
            <a:ext cx="8915400" cy="5813946"/>
          </a:xfrm>
        </p:spPr>
        <p:txBody>
          <a:bodyPr/>
          <a:lstStyle/>
          <a:p>
            <a:r>
              <a:rPr lang="en-IN" b="1" dirty="0" smtClean="0">
                <a:latin typeface="Times New Roman" pitchFamily="18" charset="0"/>
                <a:cs typeface="Times New Roman" pitchFamily="18" charset="0"/>
              </a:rPr>
              <a:t>USER-SIDE</a:t>
            </a:r>
          </a:p>
          <a:p>
            <a:pPr marL="0" indent="0">
              <a:buNone/>
            </a:pPr>
            <a:endParaRPr lang="en-IN" b="1" dirty="0">
              <a:latin typeface="Times New Roman" pitchFamily="18" charset="0"/>
              <a:cs typeface="Times New Roman" pitchFamily="18" charset="0"/>
            </a:endParaRPr>
          </a:p>
        </p:txBody>
      </p:sp>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390650"/>
            <a:ext cx="11144250" cy="50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07383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663" y="138351"/>
            <a:ext cx="5268036" cy="713371"/>
          </a:xfrm>
        </p:spPr>
        <p:txBody>
          <a:bodyPr/>
          <a:lstStyle/>
          <a:p>
            <a:pPr algn="ctr"/>
            <a:r>
              <a:rPr lang="en-IN" dirty="0" smtClean="0"/>
              <a:t>Form</a:t>
            </a:r>
            <a:endParaRPr lang="en-IN" dirty="0"/>
          </a:p>
        </p:txBody>
      </p:sp>
      <p:sp>
        <p:nvSpPr>
          <p:cNvPr id="4" name="TextBox 3"/>
          <p:cNvSpPr txBox="1"/>
          <p:nvPr/>
        </p:nvSpPr>
        <p:spPr>
          <a:xfrm>
            <a:off x="5909480" y="851722"/>
            <a:ext cx="1651379" cy="369332"/>
          </a:xfrm>
          <a:prstGeom prst="rect">
            <a:avLst/>
          </a:prstGeom>
          <a:noFill/>
        </p:spPr>
        <p:txBody>
          <a:bodyPr wrap="square" rtlCol="0">
            <a:spAutoFit/>
          </a:bodyPr>
          <a:lstStyle/>
          <a:p>
            <a:r>
              <a:rPr lang="en-IN" b="1" i="1" u="sng" dirty="0" smtClean="0">
                <a:latin typeface="Times New Roman" pitchFamily="18" charset="0"/>
                <a:cs typeface="Times New Roman" pitchFamily="18" charset="0"/>
              </a:rPr>
              <a:t>LIVE ON AIR</a:t>
            </a:r>
            <a:endParaRPr lang="en-IN" b="1" i="1" u="sng" dirty="0">
              <a:latin typeface="Times New Roman" pitchFamily="18" charset="0"/>
              <a:cs typeface="Times New Roman"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694" y="1271023"/>
            <a:ext cx="3043450" cy="51660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675" y="1271023"/>
            <a:ext cx="2943225" cy="5143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750" y="1058987"/>
            <a:ext cx="2990850" cy="5328166"/>
          </a:xfrm>
          <a:prstGeom prst="rect">
            <a:avLst/>
          </a:prstGeom>
        </p:spPr>
      </p:pic>
    </p:spTree>
    <p:extLst>
      <p:ext uri="{BB962C8B-B14F-4D97-AF65-F5344CB8AC3E}">
        <p14:creationId xmlns:p14="http://schemas.microsoft.com/office/powerpoint/2010/main" val="21928703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08905"/>
          </a:xfrm>
        </p:spPr>
        <p:txBody>
          <a:bodyPr/>
          <a:lstStyle/>
          <a:p>
            <a:pPr algn="ctr"/>
            <a:r>
              <a:rPr lang="en-IN" dirty="0" smtClean="0"/>
              <a:t>Module description</a:t>
            </a:r>
            <a:endParaRPr lang="en-IN" dirty="0"/>
          </a:p>
        </p:txBody>
      </p:sp>
      <p:sp>
        <p:nvSpPr>
          <p:cNvPr id="3" name="Content Placeholder 2"/>
          <p:cNvSpPr>
            <a:spLocks noGrp="1"/>
          </p:cNvSpPr>
          <p:nvPr>
            <p:ph idx="1"/>
          </p:nvPr>
        </p:nvSpPr>
        <p:spPr>
          <a:xfrm>
            <a:off x="2589212" y="1433015"/>
            <a:ext cx="8915400" cy="4872251"/>
          </a:xfrm>
        </p:spPr>
        <p:txBody>
          <a:bodyPr>
            <a:normAutofit/>
          </a:bodyPr>
          <a:lstStyle/>
          <a:p>
            <a:pPr lvl="0"/>
            <a:r>
              <a:rPr lang="en-IN" dirty="0"/>
              <a:t>Mobile  application  ( android &amp; IOS application)</a:t>
            </a:r>
          </a:p>
          <a:p>
            <a:pPr lvl="0"/>
            <a:r>
              <a:rPr lang="en-IN" dirty="0"/>
              <a:t>Web portal</a:t>
            </a:r>
          </a:p>
          <a:p>
            <a:pPr marL="0" indent="0">
              <a:buNone/>
            </a:pPr>
            <a:r>
              <a:rPr lang="en-IN" b="1" u="sng" dirty="0" smtClean="0">
                <a:solidFill>
                  <a:schemeClr val="tx1"/>
                </a:solidFill>
              </a:rPr>
              <a:t>Mobi</a:t>
            </a:r>
            <a:r>
              <a:rPr lang="en-IN" b="1" u="sng" dirty="0">
                <a:solidFill>
                  <a:schemeClr val="tx1"/>
                </a:solidFill>
              </a:rPr>
              <a:t>l</a:t>
            </a:r>
            <a:r>
              <a:rPr lang="en-IN" b="1" u="sng" dirty="0" smtClean="0">
                <a:solidFill>
                  <a:schemeClr val="tx1"/>
                </a:solidFill>
              </a:rPr>
              <a:t>e  </a:t>
            </a:r>
            <a:r>
              <a:rPr lang="en-IN" b="1" u="sng" dirty="0">
                <a:solidFill>
                  <a:schemeClr val="tx1"/>
                </a:solidFill>
              </a:rPr>
              <a:t>application  ( android &amp; IOS </a:t>
            </a:r>
            <a:r>
              <a:rPr lang="en-IN" b="1" u="sng" dirty="0" smtClean="0">
                <a:solidFill>
                  <a:schemeClr val="tx1"/>
                </a:solidFill>
              </a:rPr>
              <a:t>application</a:t>
            </a:r>
          </a:p>
          <a:p>
            <a:pPr lvl="0"/>
            <a:r>
              <a:rPr lang="en-IN" dirty="0"/>
              <a:t>LISTEN LIVE</a:t>
            </a:r>
          </a:p>
          <a:p>
            <a:pPr lvl="0"/>
            <a:r>
              <a:rPr lang="en-IN" dirty="0"/>
              <a:t>MESSAGE  RJ</a:t>
            </a:r>
          </a:p>
          <a:p>
            <a:pPr lvl="0"/>
            <a:r>
              <a:rPr lang="en-IN" dirty="0"/>
              <a:t>POD CAST</a:t>
            </a:r>
          </a:p>
          <a:p>
            <a:pPr lvl="0"/>
            <a:r>
              <a:rPr lang="en-IN" dirty="0"/>
              <a:t>PROGRAMME SCHEDULE</a:t>
            </a:r>
          </a:p>
          <a:p>
            <a:pPr lvl="0"/>
            <a:r>
              <a:rPr lang="en-IN" dirty="0"/>
              <a:t>NEWS</a:t>
            </a:r>
          </a:p>
          <a:p>
            <a:pPr lvl="0"/>
            <a:r>
              <a:rPr lang="en-IN" dirty="0"/>
              <a:t>RATE US</a:t>
            </a:r>
          </a:p>
          <a:p>
            <a:pPr lvl="0"/>
            <a:r>
              <a:rPr lang="en-IN" dirty="0"/>
              <a:t>ABOUT US</a:t>
            </a:r>
          </a:p>
          <a:p>
            <a:pPr lvl="0"/>
            <a:r>
              <a:rPr lang="en-IN" dirty="0"/>
              <a:t>VIDEOS</a:t>
            </a:r>
          </a:p>
          <a:p>
            <a:pPr lvl="0"/>
            <a:r>
              <a:rPr lang="en-IN" dirty="0"/>
              <a:t>IMAGES</a:t>
            </a:r>
          </a:p>
          <a:p>
            <a:pPr marL="0" indent="0">
              <a:buNone/>
            </a:pPr>
            <a:endParaRPr lang="en-IN" b="1" u="sng" dirty="0">
              <a:solidFill>
                <a:schemeClr val="tx1"/>
              </a:solidFill>
            </a:endParaRPr>
          </a:p>
        </p:txBody>
      </p:sp>
    </p:spTree>
    <p:extLst>
      <p:ext uri="{BB962C8B-B14F-4D97-AF65-F5344CB8AC3E}">
        <p14:creationId xmlns:p14="http://schemas.microsoft.com/office/powerpoint/2010/main" val="2207003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36845" y="341194"/>
            <a:ext cx="1755610"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MEESSAGE RJ</a:t>
            </a:r>
            <a:endParaRPr lang="en-IN" b="1" i="1" u="sng" dirty="0">
              <a:latin typeface="Times New Roman" pitchFamily="18" charset="0"/>
              <a:cs typeface="Times New Roman" pitchFamily="18" charset="0"/>
            </a:endParaRPr>
          </a:p>
        </p:txBody>
      </p:sp>
      <p:pic>
        <p:nvPicPr>
          <p:cNvPr id="2052" name="Picture 4" descr="D:\sreenshots\Screenshot_2018-04-10-09-12-3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7289" y="1026994"/>
            <a:ext cx="3002507" cy="532944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sreenshots\Screenshot_2018-04-10-09-14-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8442" y="982639"/>
            <a:ext cx="2920621" cy="53294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sreenshots\Screenshot_2018-04-10-09-14-5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158" y="982639"/>
            <a:ext cx="3070746" cy="532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413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19012" y="395782"/>
            <a:ext cx="1236237"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PODCAST</a:t>
            </a:r>
            <a:endParaRPr lang="en-IN" b="1" i="1" u="sng" dirty="0">
              <a:latin typeface="Times New Roman" pitchFamily="18" charset="0"/>
              <a:cs typeface="Times New Roman" pitchFamily="18" charset="0"/>
            </a:endParaRPr>
          </a:p>
        </p:txBody>
      </p:sp>
      <p:sp>
        <p:nvSpPr>
          <p:cNvPr id="2" name="Content Placeholder 1"/>
          <p:cNvSpPr>
            <a:spLocks noGrp="1"/>
          </p:cNvSpPr>
          <p:nvPr>
            <p:ph idx="1"/>
          </p:nvPr>
        </p:nvSpPr>
        <p:spPr>
          <a:xfrm>
            <a:off x="2402006" y="765114"/>
            <a:ext cx="9102606" cy="6092886"/>
          </a:xfrm>
        </p:spPr>
        <p:txBody>
          <a:bodyPr/>
          <a:lstStyle/>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765114"/>
            <a:ext cx="10077450" cy="5711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1041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19012" y="395782"/>
            <a:ext cx="1236237"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PODCAST</a:t>
            </a:r>
            <a:endParaRPr lang="en-IN" b="1" i="1" u="sng" dirty="0">
              <a:latin typeface="Times New Roman" pitchFamily="18" charset="0"/>
              <a:cs typeface="Times New Roman" pitchFamily="18" charset="0"/>
            </a:endParaRPr>
          </a:p>
        </p:txBody>
      </p:sp>
      <p:sp>
        <p:nvSpPr>
          <p:cNvPr id="2" name="Content Placeholder 1"/>
          <p:cNvSpPr>
            <a:spLocks noGrp="1"/>
          </p:cNvSpPr>
          <p:nvPr>
            <p:ph idx="1"/>
          </p:nvPr>
        </p:nvSpPr>
        <p:spPr>
          <a:xfrm>
            <a:off x="2402006" y="765114"/>
            <a:ext cx="9102606" cy="6092886"/>
          </a:xfrm>
        </p:spPr>
        <p:txBody>
          <a:bodyPr/>
          <a:lstStyle/>
          <a:p>
            <a:endParaRPr lang="en-IN" dirty="0"/>
          </a:p>
        </p:txBody>
      </p:sp>
      <p:pic>
        <p:nvPicPr>
          <p:cNvPr id="3074" name="Picture 2" descr="D:\sreenshots\Screenshot_2018-04-10-09-1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0046" y="915239"/>
            <a:ext cx="3343703" cy="584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7808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9001" y="341194"/>
            <a:ext cx="2986716"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PROGRAMME SCHEDULE</a:t>
            </a:r>
            <a:endParaRPr lang="en-IN" b="1" i="1" u="sng" dirty="0">
              <a:latin typeface="Times New Roman" pitchFamily="18" charset="0"/>
              <a:cs typeface="Times New Roman" pitchFamily="18" charset="0"/>
            </a:endParaRPr>
          </a:p>
        </p:txBody>
      </p:sp>
      <p:pic>
        <p:nvPicPr>
          <p:cNvPr id="4098" name="Picture 2" descr="D:\sreenshots\Screenshot_2018-04-10-09-16-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066" y="710526"/>
            <a:ext cx="3160596" cy="593593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sreenshots\Screenshot_2018-04-10-09-16-47.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49922" y="710526"/>
            <a:ext cx="2975212" cy="58749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sreenshots\Screenshot_2018-04-10-09-16-5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4816" y="710526"/>
            <a:ext cx="2952467" cy="593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2799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42998" y="532263"/>
            <a:ext cx="838691"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NEWS</a:t>
            </a:r>
            <a:endParaRPr lang="en-IN" b="1" i="1" u="sng" dirty="0">
              <a:latin typeface="Times New Roman" pitchFamily="18" charset="0"/>
              <a:cs typeface="Times New Roman"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9749" y="1065368"/>
            <a:ext cx="3323493" cy="5608387"/>
          </a:xfrm>
        </p:spPr>
      </p:pic>
      <p:pic>
        <p:nvPicPr>
          <p:cNvPr id="5122" name="Picture 2" descr="D:\sreenshots\Screenshot_2018-04-10-09-06-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488" y="901595"/>
            <a:ext cx="3146946" cy="577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5939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61933" y="477669"/>
            <a:ext cx="1319592"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ABOUT US</a:t>
            </a:r>
            <a:endParaRPr lang="en-IN" b="1" i="1" u="sng" dirty="0">
              <a:latin typeface="Times New Roman" pitchFamily="18" charset="0"/>
              <a:cs typeface="Times New Roman"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09230" y="1337481"/>
            <a:ext cx="2500315" cy="4574369"/>
          </a:xfrm>
        </p:spPr>
      </p:pic>
    </p:spTree>
    <p:extLst>
      <p:ext uri="{BB962C8B-B14F-4D97-AF65-F5344CB8AC3E}">
        <p14:creationId xmlns:p14="http://schemas.microsoft.com/office/powerpoint/2010/main" val="22970255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99791" y="477669"/>
            <a:ext cx="1043877"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VIDEOS</a:t>
            </a:r>
            <a:endParaRPr lang="en-IN" b="1" i="1" u="sng" dirty="0">
              <a:latin typeface="Times New Roman" pitchFamily="18" charset="0"/>
              <a:cs typeface="Times New Roman" pitchFamily="18"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5707" y="1501254"/>
            <a:ext cx="2715905" cy="4694830"/>
          </a:xfrm>
        </p:spPr>
      </p:pic>
    </p:spTree>
    <p:extLst>
      <p:ext uri="{BB962C8B-B14F-4D97-AF65-F5344CB8AC3E}">
        <p14:creationId xmlns:p14="http://schemas.microsoft.com/office/powerpoint/2010/main" val="23536588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80555" y="477669"/>
            <a:ext cx="1082349"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IMAGES</a:t>
            </a:r>
            <a:endParaRPr lang="en-IN" b="1" i="1" u="sng" dirty="0">
              <a:latin typeface="Times New Roman" pitchFamily="18" charset="0"/>
              <a:cs typeface="Times New Roman" pitchFamily="18"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925" y="935711"/>
            <a:ext cx="2811439" cy="5028780"/>
          </a:xfr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105" y="945317"/>
            <a:ext cx="2770496" cy="502878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2173" y="945317"/>
            <a:ext cx="2925028" cy="5028781"/>
          </a:xfrm>
          <a:prstGeom prst="rect">
            <a:avLst/>
          </a:prstGeom>
        </p:spPr>
      </p:pic>
    </p:spTree>
    <p:extLst>
      <p:ext uri="{BB962C8B-B14F-4D97-AF65-F5344CB8AC3E}">
        <p14:creationId xmlns:p14="http://schemas.microsoft.com/office/powerpoint/2010/main" val="23536588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01606" y="477669"/>
            <a:ext cx="1640257"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WEB PORTAL</a:t>
            </a:r>
            <a:endParaRPr lang="en-IN" b="1" i="1" u="sng" dirty="0">
              <a:latin typeface="Times New Roman" pitchFamily="18" charset="0"/>
              <a:cs typeface="Times New Roman" pitchFamily="18" charset="0"/>
            </a:endParaRPr>
          </a:p>
        </p:txBody>
      </p:sp>
      <p:sp>
        <p:nvSpPr>
          <p:cNvPr id="2" name="Content Placeholder 1"/>
          <p:cNvSpPr>
            <a:spLocks noGrp="1"/>
          </p:cNvSpPr>
          <p:nvPr>
            <p:ph idx="1"/>
          </p:nvPr>
        </p:nvSpPr>
        <p:spPr/>
        <p:txBody>
          <a:bodyPr/>
          <a:lstStyle/>
          <a:p>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0244" y="956184"/>
            <a:ext cx="9389659" cy="5171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4123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45157" y="477669"/>
            <a:ext cx="2153154"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ADD PROGRAMES</a:t>
            </a:r>
            <a:endParaRPr lang="en-IN" b="1" i="1" u="sng" dirty="0">
              <a:latin typeface="Times New Roman" pitchFamily="18" charset="0"/>
              <a:cs typeface="Times New Roman" pitchFamily="18" charset="0"/>
            </a:endParaRPr>
          </a:p>
        </p:txBody>
      </p:sp>
      <p:sp>
        <p:nvSpPr>
          <p:cNvPr id="3" name="Title 2"/>
          <p:cNvSpPr>
            <a:spLocks noGrp="1"/>
          </p:cNvSpPr>
          <p:nvPr>
            <p:ph type="title"/>
          </p:nvPr>
        </p:nvSpPr>
        <p:spPr/>
        <p:txBody>
          <a:bodyPr/>
          <a:lstStyle/>
          <a:p>
            <a:endParaRPr lang="en-IN"/>
          </a:p>
        </p:txBody>
      </p:sp>
      <p:sp>
        <p:nvSpPr>
          <p:cNvPr id="5" name="Content Placeholder 4"/>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211" y="1127199"/>
            <a:ext cx="9185249" cy="5232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59809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5564" y="873456"/>
            <a:ext cx="8915400" cy="5145207"/>
          </a:xfrm>
        </p:spPr>
        <p:txBody>
          <a:bodyPr>
            <a:normAutofit/>
          </a:bodyPr>
          <a:lstStyle/>
          <a:p>
            <a:pPr lvl="0"/>
            <a:r>
              <a:rPr lang="en-IN" b="1" dirty="0" smtClean="0"/>
              <a:t>Listen Live</a:t>
            </a:r>
            <a:endParaRPr lang="en-IN" dirty="0" smtClean="0"/>
          </a:p>
          <a:p>
            <a:pPr marL="0" lvl="0" indent="0">
              <a:buNone/>
            </a:pPr>
            <a:r>
              <a:rPr lang="en-IN" dirty="0" smtClean="0"/>
              <a:t>          We </a:t>
            </a:r>
            <a:r>
              <a:rPr lang="en-IN" dirty="0"/>
              <a:t>can listen the FM channel in live .</a:t>
            </a:r>
          </a:p>
          <a:p>
            <a:pPr marL="0" lvl="0" indent="0">
              <a:buNone/>
            </a:pPr>
            <a:r>
              <a:rPr lang="en-IN" dirty="0" smtClean="0"/>
              <a:t>           Containing </a:t>
            </a:r>
            <a:r>
              <a:rPr lang="en-IN" dirty="0"/>
              <a:t>a list of Stations.</a:t>
            </a:r>
          </a:p>
          <a:p>
            <a:pPr marL="0" lvl="0" indent="0">
              <a:buNone/>
            </a:pPr>
            <a:r>
              <a:rPr lang="en-IN" dirty="0" smtClean="0"/>
              <a:t>           we </a:t>
            </a:r>
            <a:r>
              <a:rPr lang="en-IN" dirty="0"/>
              <a:t>can record the songs and it save in gallery</a:t>
            </a:r>
            <a:r>
              <a:rPr lang="en-IN" dirty="0" smtClean="0"/>
              <a:t>.</a:t>
            </a:r>
          </a:p>
          <a:p>
            <a:pPr marL="0" lvl="0" indent="0">
              <a:buNone/>
            </a:pPr>
            <a:endParaRPr lang="en-IN" dirty="0"/>
          </a:p>
          <a:p>
            <a:pPr lvl="0"/>
            <a:r>
              <a:rPr lang="en-IN" b="1" dirty="0" smtClean="0"/>
              <a:t>Message RJ</a:t>
            </a:r>
            <a:r>
              <a:rPr lang="en-IN" dirty="0" smtClean="0"/>
              <a:t> </a:t>
            </a:r>
          </a:p>
          <a:p>
            <a:pPr marL="0" lvl="0" indent="0">
              <a:buNone/>
            </a:pPr>
            <a:r>
              <a:rPr lang="en-IN" dirty="0" smtClean="0"/>
              <a:t>	The </a:t>
            </a:r>
            <a:r>
              <a:rPr lang="en-IN" dirty="0"/>
              <a:t>user /visitor can message to the RJ by just entering their </a:t>
            </a:r>
            <a:r>
              <a:rPr lang="en-IN" dirty="0" err="1"/>
              <a:t>name,country</a:t>
            </a:r>
            <a:r>
              <a:rPr lang="en-IN" dirty="0"/>
              <a:t> </a:t>
            </a:r>
            <a:r>
              <a:rPr lang="en-IN" dirty="0" smtClean="0"/>
              <a:t>	,</a:t>
            </a:r>
            <a:r>
              <a:rPr lang="en-IN" dirty="0"/>
              <a:t>mobile and email id.</a:t>
            </a:r>
          </a:p>
          <a:p>
            <a:pPr marL="0" indent="0">
              <a:buNone/>
            </a:pPr>
            <a:r>
              <a:rPr lang="en-IN" dirty="0" smtClean="0"/>
              <a:t>	After </a:t>
            </a:r>
            <a:r>
              <a:rPr lang="en-IN" dirty="0"/>
              <a:t>entering this details the user can register and they can select the RJ </a:t>
            </a:r>
            <a:r>
              <a:rPr lang="en-IN" dirty="0" smtClean="0"/>
              <a:t>	name </a:t>
            </a:r>
            <a:r>
              <a:rPr lang="en-IN" dirty="0"/>
              <a:t>and send </a:t>
            </a:r>
            <a:r>
              <a:rPr lang="en-IN" dirty="0" smtClean="0"/>
              <a:t>message . </a:t>
            </a:r>
          </a:p>
          <a:p>
            <a:pPr marL="0" indent="0">
              <a:buNone/>
            </a:pPr>
            <a:endParaRPr lang="en-IN" dirty="0"/>
          </a:p>
        </p:txBody>
      </p:sp>
    </p:spTree>
    <p:extLst>
      <p:ext uri="{BB962C8B-B14F-4D97-AF65-F5344CB8AC3E}">
        <p14:creationId xmlns:p14="http://schemas.microsoft.com/office/powerpoint/2010/main" val="4602012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218759" y="477669"/>
            <a:ext cx="3005952"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 PROGRAME SCHEDULED</a:t>
            </a:r>
            <a:endParaRPr lang="en-IN" b="1" i="1" u="sng" dirty="0">
              <a:latin typeface="Times New Roman" pitchFamily="18" charset="0"/>
              <a:cs typeface="Times New Roman" pitchFamily="18" charset="0"/>
            </a:endParaRPr>
          </a:p>
        </p:txBody>
      </p:sp>
      <p:sp>
        <p:nvSpPr>
          <p:cNvPr id="2" name="Content Placeholder 1"/>
          <p:cNvSpPr>
            <a:spLocks noGrp="1"/>
          </p:cNvSpPr>
          <p:nvPr>
            <p:ph idx="1"/>
          </p:nvPr>
        </p:nvSpPr>
        <p:spPr/>
        <p:txBody>
          <a:bodyPr/>
          <a:lstStyle/>
          <a:p>
            <a:endParaRPr lang="en-IN"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627" y="1105469"/>
            <a:ext cx="8748215" cy="4817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09797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06548" y="477669"/>
            <a:ext cx="1830374"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 ADD PODCAST</a:t>
            </a:r>
            <a:endParaRPr lang="en-IN" b="1" i="1" u="sng" dirty="0">
              <a:latin typeface="Times New Roman" pitchFamily="18" charset="0"/>
              <a:cs typeface="Times New Roman" pitchFamily="18" charset="0"/>
            </a:endParaRPr>
          </a:p>
        </p:txBody>
      </p:sp>
      <p:sp>
        <p:nvSpPr>
          <p:cNvPr id="2" name="Content Placeholder 1"/>
          <p:cNvSpPr>
            <a:spLocks noGrp="1"/>
          </p:cNvSpPr>
          <p:nvPr>
            <p:ph idx="1"/>
          </p:nvPr>
        </p:nvSpPr>
        <p:spPr/>
        <p:txBody>
          <a:bodyPr/>
          <a:lstStyle/>
          <a:p>
            <a:endParaRPr lang="en-I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830" y="962585"/>
            <a:ext cx="10003810" cy="5356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7641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507270" y="477669"/>
            <a:ext cx="2428935"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 PODCAST UPDATED</a:t>
            </a:r>
            <a:endParaRPr lang="en-IN" b="1" i="1" u="sng" dirty="0">
              <a:latin typeface="Times New Roman" pitchFamily="18" charset="0"/>
              <a:cs typeface="Times New Roman" pitchFamily="18" charset="0"/>
            </a:endParaRPr>
          </a:p>
        </p:txBody>
      </p:sp>
      <p:sp>
        <p:nvSpPr>
          <p:cNvPr id="2" name="Content Placeholder 1"/>
          <p:cNvSpPr>
            <a:spLocks noGrp="1"/>
          </p:cNvSpPr>
          <p:nvPr>
            <p:ph idx="1"/>
          </p:nvPr>
        </p:nvSpPr>
        <p:spPr/>
        <p:txBody>
          <a:bodyPr/>
          <a:lstStyle/>
          <a:p>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730" y="983478"/>
            <a:ext cx="9949219" cy="4693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57641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06042" y="477669"/>
            <a:ext cx="2031390"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 NEWS UPDATED</a:t>
            </a:r>
            <a:endParaRPr lang="en-IN" b="1" i="1" u="sng" dirty="0">
              <a:latin typeface="Times New Roman" pitchFamily="18" charset="0"/>
              <a:cs typeface="Times New Roman" pitchFamily="18" charset="0"/>
            </a:endParaRPr>
          </a:p>
        </p:txBody>
      </p:sp>
      <p:sp>
        <p:nvSpPr>
          <p:cNvPr id="2" name="Content Placeholder 1"/>
          <p:cNvSpPr>
            <a:spLocks noGrp="1"/>
          </p:cNvSpPr>
          <p:nvPr>
            <p:ph idx="1"/>
          </p:nvPr>
        </p:nvSpPr>
        <p:spPr/>
        <p:txBody>
          <a:bodyPr/>
          <a:lstStyle/>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106" y="1181100"/>
            <a:ext cx="10778994"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5708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74872" y="477669"/>
            <a:ext cx="1693733"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ADD  NEW RJ </a:t>
            </a:r>
            <a:endParaRPr lang="en-IN" b="1" i="1" u="sng" dirty="0">
              <a:latin typeface="Times New Roman" pitchFamily="18" charset="0"/>
              <a:cs typeface="Times New Roman" pitchFamily="18" charset="0"/>
            </a:endParaRPr>
          </a:p>
        </p:txBody>
      </p:sp>
      <p:pic>
        <p:nvPicPr>
          <p:cNvPr id="3" name="Content Placeholder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2550" y="1123950"/>
            <a:ext cx="10458450" cy="542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81119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54643" y="477669"/>
            <a:ext cx="1734194"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  ADD IMAGES</a:t>
            </a:r>
            <a:endParaRPr lang="en-IN" b="1" i="1" u="sng" dirty="0">
              <a:latin typeface="Times New Roman" pitchFamily="18" charset="0"/>
              <a:cs typeface="Times New Roman" pitchFamily="18" charset="0"/>
            </a:endParaRPr>
          </a:p>
        </p:txBody>
      </p:sp>
      <p:sp>
        <p:nvSpPr>
          <p:cNvPr id="2" name="Content Placeholder 1"/>
          <p:cNvSpPr>
            <a:spLocks noGrp="1"/>
          </p:cNvSpPr>
          <p:nvPr>
            <p:ph idx="1"/>
          </p:nvPr>
        </p:nvSpPr>
        <p:spPr/>
        <p:txBody>
          <a:bodyPr/>
          <a:lstStyle/>
          <a:p>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014" y="847001"/>
            <a:ext cx="10318485" cy="5629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5708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02730" y="477669"/>
            <a:ext cx="1638014" cy="369332"/>
          </a:xfrm>
          <a:prstGeom prst="rect">
            <a:avLst/>
          </a:prstGeom>
          <a:noFill/>
        </p:spPr>
        <p:txBody>
          <a:bodyPr wrap="none" rtlCol="0">
            <a:spAutoFit/>
          </a:bodyPr>
          <a:lstStyle/>
          <a:p>
            <a:pPr algn="ctr"/>
            <a:r>
              <a:rPr lang="en-IN" b="1" i="1" u="sng" dirty="0" smtClean="0">
                <a:latin typeface="Times New Roman" pitchFamily="18" charset="0"/>
                <a:cs typeface="Times New Roman" pitchFamily="18" charset="0"/>
              </a:rPr>
              <a:t> ADD VIDEOS</a:t>
            </a:r>
            <a:endParaRPr lang="en-IN" b="1" i="1" u="sng" dirty="0">
              <a:latin typeface="Times New Roman" pitchFamily="18" charset="0"/>
              <a:cs typeface="Times New Roman" pitchFamily="18" charset="0"/>
            </a:endParaRPr>
          </a:p>
        </p:txBody>
      </p:sp>
      <p:sp>
        <p:nvSpPr>
          <p:cNvPr id="2" name="Content Placeholder 1"/>
          <p:cNvSpPr>
            <a:spLocks noGrp="1"/>
          </p:cNvSpPr>
          <p:nvPr>
            <p:ph idx="1"/>
          </p:nvPr>
        </p:nvSpPr>
        <p:spPr/>
        <p:txBody>
          <a:bodyPr/>
          <a:lstStyle/>
          <a:p>
            <a:endParaRPr lang="en-IN"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1371600"/>
            <a:ext cx="11658600"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45708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0179" y="1885666"/>
            <a:ext cx="5773004" cy="249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04275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0156" y="1201004"/>
            <a:ext cx="8915400" cy="4367283"/>
          </a:xfrm>
        </p:spPr>
        <p:txBody>
          <a:bodyPr>
            <a:normAutofit fontScale="85000" lnSpcReduction="10000"/>
          </a:bodyPr>
          <a:lstStyle/>
          <a:p>
            <a:pPr lvl="0"/>
            <a:r>
              <a:rPr lang="en-IN" b="1" i="1" dirty="0" smtClean="0"/>
              <a:t>Podcast</a:t>
            </a:r>
            <a:endParaRPr lang="en-IN" b="1" i="1" dirty="0"/>
          </a:p>
          <a:p>
            <a:pPr marL="0" lvl="0" indent="0">
              <a:buNone/>
            </a:pPr>
            <a:r>
              <a:rPr lang="en-IN" dirty="0" smtClean="0"/>
              <a:t>	Shows </a:t>
            </a:r>
            <a:r>
              <a:rPr lang="en-IN" dirty="0"/>
              <a:t>the list of music available on the FM channel and we can listen the </a:t>
            </a:r>
            <a:r>
              <a:rPr lang="en-IN" dirty="0" smtClean="0"/>
              <a:t>	music</a:t>
            </a:r>
            <a:r>
              <a:rPr lang="en-IN" dirty="0"/>
              <a:t>.</a:t>
            </a:r>
          </a:p>
          <a:p>
            <a:pPr marL="0" indent="0">
              <a:buNone/>
            </a:pPr>
            <a:r>
              <a:rPr lang="en-IN" dirty="0"/>
              <a:t> </a:t>
            </a:r>
          </a:p>
          <a:p>
            <a:pPr lvl="0"/>
            <a:r>
              <a:rPr lang="en-IN" b="1" dirty="0" smtClean="0"/>
              <a:t>Programme Schedule</a:t>
            </a:r>
            <a:endParaRPr lang="en-IN" dirty="0"/>
          </a:p>
          <a:p>
            <a:pPr marL="0" indent="0">
              <a:buNone/>
            </a:pPr>
            <a:r>
              <a:rPr lang="en-IN" dirty="0"/>
              <a:t>    </a:t>
            </a:r>
            <a:r>
              <a:rPr lang="en-IN" dirty="0" smtClean="0"/>
              <a:t>	 </a:t>
            </a:r>
            <a:r>
              <a:rPr lang="en-IN" dirty="0"/>
              <a:t>It is the  day to night programme schedule of all stations and we can </a:t>
            </a:r>
            <a:r>
              <a:rPr lang="en-IN" dirty="0" smtClean="0"/>
              <a:t>    	choose </a:t>
            </a:r>
            <a:r>
              <a:rPr lang="en-IN" dirty="0"/>
              <a:t>the </a:t>
            </a:r>
            <a:r>
              <a:rPr lang="en-IN" dirty="0" smtClean="0"/>
              <a:t>	station. </a:t>
            </a:r>
            <a:r>
              <a:rPr lang="en-IN" dirty="0"/>
              <a:t> </a:t>
            </a:r>
            <a:endParaRPr lang="en-IN" dirty="0" smtClean="0"/>
          </a:p>
          <a:p>
            <a:pPr marL="0" indent="0">
              <a:buNone/>
            </a:pPr>
            <a:endParaRPr lang="en-IN" dirty="0"/>
          </a:p>
          <a:p>
            <a:pPr lvl="0"/>
            <a:r>
              <a:rPr lang="en-IN" b="1" dirty="0" smtClean="0"/>
              <a:t>News </a:t>
            </a:r>
            <a:endParaRPr lang="en-IN" dirty="0"/>
          </a:p>
          <a:p>
            <a:pPr marL="0" lvl="0" indent="0">
              <a:buNone/>
            </a:pPr>
            <a:r>
              <a:rPr lang="en-IN" dirty="0" smtClean="0"/>
              <a:t>	Display </a:t>
            </a:r>
            <a:r>
              <a:rPr lang="en-IN" dirty="0"/>
              <a:t>different category of news </a:t>
            </a:r>
            <a:r>
              <a:rPr lang="en-IN" dirty="0" smtClean="0"/>
              <a:t>such as </a:t>
            </a:r>
          </a:p>
          <a:p>
            <a:pPr marL="0" lvl="0" indent="0">
              <a:buNone/>
            </a:pPr>
            <a:r>
              <a:rPr lang="en-IN" dirty="0" smtClean="0"/>
              <a:t>	general,politics,entertainment,sports,localnewsn,business,health,</a:t>
            </a:r>
          </a:p>
          <a:p>
            <a:pPr marL="0" lvl="0" indent="0">
              <a:buNone/>
            </a:pPr>
            <a:r>
              <a:rPr lang="en-IN" dirty="0" smtClean="0"/>
              <a:t>	</a:t>
            </a:r>
            <a:r>
              <a:rPr lang="en-IN" dirty="0" err="1" smtClean="0"/>
              <a:t>environment,technical</a:t>
            </a:r>
            <a:r>
              <a:rPr lang="en-IN" dirty="0" smtClean="0"/>
              <a:t> </a:t>
            </a:r>
            <a:r>
              <a:rPr lang="en-IN" dirty="0"/>
              <a:t>etc</a:t>
            </a:r>
            <a:r>
              <a:rPr lang="en-IN" dirty="0" smtClean="0"/>
              <a:t>.</a:t>
            </a:r>
            <a:endParaRPr lang="en-IN" dirty="0"/>
          </a:p>
          <a:p>
            <a:pPr marL="0" lvl="0" indent="0">
              <a:buNone/>
            </a:pPr>
            <a:r>
              <a:rPr lang="en-IN" dirty="0" smtClean="0"/>
              <a:t>	The </a:t>
            </a:r>
            <a:r>
              <a:rPr lang="en-IN" dirty="0"/>
              <a:t>user can share the news to varies social media pages.</a:t>
            </a:r>
          </a:p>
          <a:p>
            <a:pPr marL="0" indent="0">
              <a:buNone/>
            </a:pPr>
            <a:r>
              <a:rPr lang="en-IN" dirty="0"/>
              <a:t> </a:t>
            </a:r>
          </a:p>
        </p:txBody>
      </p:sp>
    </p:spTree>
    <p:extLst>
      <p:ext uri="{BB962C8B-B14F-4D97-AF65-F5344CB8AC3E}">
        <p14:creationId xmlns:p14="http://schemas.microsoft.com/office/powerpoint/2010/main" val="12410166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30156" y="1201004"/>
            <a:ext cx="8915400" cy="4367283"/>
          </a:xfrm>
        </p:spPr>
        <p:txBody>
          <a:bodyPr>
            <a:normAutofit fontScale="85000" lnSpcReduction="20000"/>
          </a:bodyPr>
          <a:lstStyle/>
          <a:p>
            <a:pPr lvl="0"/>
            <a:r>
              <a:rPr lang="en-IN" b="1" i="1" dirty="0" smtClean="0"/>
              <a:t>Rate Us</a:t>
            </a:r>
            <a:endParaRPr lang="en-IN" b="1" i="1" dirty="0"/>
          </a:p>
          <a:p>
            <a:pPr marL="0" lvl="0" indent="0">
              <a:buNone/>
            </a:pPr>
            <a:r>
              <a:rPr lang="en-IN" dirty="0" smtClean="0"/>
              <a:t>	User </a:t>
            </a:r>
            <a:r>
              <a:rPr lang="en-IN" dirty="0"/>
              <a:t>can rate the application  from play store.</a:t>
            </a:r>
          </a:p>
          <a:p>
            <a:pPr marL="0" indent="0">
              <a:buNone/>
            </a:pPr>
            <a:endParaRPr lang="en-IN" dirty="0"/>
          </a:p>
          <a:p>
            <a:pPr lvl="0"/>
            <a:r>
              <a:rPr lang="en-IN" b="1" dirty="0" smtClean="0"/>
              <a:t>About Us</a:t>
            </a:r>
            <a:r>
              <a:rPr lang="en-IN" dirty="0"/>
              <a:t> </a:t>
            </a:r>
            <a:endParaRPr lang="en-IN" dirty="0" smtClean="0"/>
          </a:p>
          <a:p>
            <a:pPr marL="0" lvl="0" indent="0">
              <a:buNone/>
            </a:pPr>
            <a:endParaRPr lang="en-IN" dirty="0"/>
          </a:p>
          <a:p>
            <a:pPr lvl="0"/>
            <a:r>
              <a:rPr lang="en-IN" b="1" dirty="0" smtClean="0"/>
              <a:t>Videos</a:t>
            </a:r>
            <a:endParaRPr lang="en-IN" dirty="0"/>
          </a:p>
          <a:p>
            <a:pPr marL="400050" lvl="1" indent="0">
              <a:buNone/>
            </a:pPr>
            <a:r>
              <a:rPr lang="en-IN" sz="1800" dirty="0" smtClean="0"/>
              <a:t>It </a:t>
            </a:r>
            <a:r>
              <a:rPr lang="en-IN" sz="1800" dirty="0"/>
              <a:t>is a link for watch the important videos from different </a:t>
            </a:r>
            <a:r>
              <a:rPr lang="en-IN" sz="1800" dirty="0" err="1" smtClean="0"/>
              <a:t>category.we</a:t>
            </a:r>
            <a:r>
              <a:rPr lang="en-IN" sz="1800" dirty="0" smtClean="0"/>
              <a:t> can</a:t>
            </a:r>
          </a:p>
          <a:p>
            <a:pPr marL="400050" lvl="1" indent="0">
              <a:buNone/>
            </a:pPr>
            <a:r>
              <a:rPr lang="en-IN" sz="1800" dirty="0" smtClean="0"/>
              <a:t> watch the videos From </a:t>
            </a:r>
            <a:r>
              <a:rPr lang="en-IN" sz="1800" dirty="0" err="1" smtClean="0"/>
              <a:t>youtube</a:t>
            </a:r>
            <a:r>
              <a:rPr lang="en-IN" sz="1800" dirty="0" smtClean="0"/>
              <a:t> and download the videos.</a:t>
            </a:r>
          </a:p>
          <a:p>
            <a:pPr marL="400050" lvl="1" indent="0">
              <a:buNone/>
            </a:pPr>
            <a:endParaRPr lang="en-IN" sz="1800" dirty="0"/>
          </a:p>
          <a:p>
            <a:pPr lvl="0"/>
            <a:r>
              <a:rPr lang="en-IN" b="1" dirty="0" smtClean="0"/>
              <a:t>Images</a:t>
            </a:r>
          </a:p>
          <a:p>
            <a:pPr marL="400050" lvl="1" indent="0">
              <a:buNone/>
            </a:pPr>
            <a:r>
              <a:rPr lang="en-IN" sz="1800" dirty="0"/>
              <a:t>It shows the images posted in </a:t>
            </a:r>
            <a:r>
              <a:rPr lang="en-IN" sz="1800" dirty="0" err="1"/>
              <a:t>instagram</a:t>
            </a:r>
            <a:r>
              <a:rPr lang="en-IN" sz="1800" dirty="0" smtClean="0"/>
              <a:t>.</a:t>
            </a:r>
          </a:p>
          <a:p>
            <a:pPr marL="400050" lvl="1" indent="0">
              <a:buNone/>
            </a:pPr>
            <a:r>
              <a:rPr lang="en-IN" sz="1800" dirty="0" smtClean="0"/>
              <a:t>We can share the videos through social media .</a:t>
            </a:r>
            <a:endParaRPr lang="en-IN" sz="1800" dirty="0"/>
          </a:p>
          <a:p>
            <a:pPr marL="400050" lvl="1" indent="0">
              <a:buNone/>
            </a:pPr>
            <a:endParaRPr lang="en-IN" sz="1800" dirty="0"/>
          </a:p>
          <a:p>
            <a:pPr marL="400050" lvl="1" indent="0">
              <a:buNone/>
            </a:pPr>
            <a:r>
              <a:rPr lang="en-IN" sz="1800" dirty="0" smtClean="0"/>
              <a:t> </a:t>
            </a:r>
            <a:endParaRPr lang="en-IN" sz="1800" dirty="0"/>
          </a:p>
        </p:txBody>
      </p:sp>
    </p:spTree>
    <p:extLst>
      <p:ext uri="{BB962C8B-B14F-4D97-AF65-F5344CB8AC3E}">
        <p14:creationId xmlns:p14="http://schemas.microsoft.com/office/powerpoint/2010/main" val="33563371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655093"/>
            <a:ext cx="8915400" cy="5256129"/>
          </a:xfrm>
        </p:spPr>
        <p:txBody>
          <a:bodyPr/>
          <a:lstStyle/>
          <a:p>
            <a:pPr marL="0" indent="0" algn="just">
              <a:buNone/>
            </a:pPr>
            <a:r>
              <a:rPr lang="en-IN" b="1" u="sng" dirty="0" smtClean="0"/>
              <a:t>Web Portal</a:t>
            </a:r>
          </a:p>
          <a:p>
            <a:pPr lvl="0"/>
            <a:r>
              <a:rPr lang="en-IN" dirty="0"/>
              <a:t>News update</a:t>
            </a:r>
          </a:p>
          <a:p>
            <a:pPr lvl="0"/>
            <a:r>
              <a:rPr lang="en-IN" dirty="0"/>
              <a:t>Add/delete </a:t>
            </a:r>
            <a:r>
              <a:rPr lang="en-IN" dirty="0" smtClean="0"/>
              <a:t>podcast Details</a:t>
            </a:r>
            <a:endParaRPr lang="en-IN" dirty="0"/>
          </a:p>
          <a:p>
            <a:pPr lvl="0"/>
            <a:r>
              <a:rPr lang="en-IN" dirty="0"/>
              <a:t>Update </a:t>
            </a:r>
            <a:r>
              <a:rPr lang="en-IN" dirty="0" smtClean="0"/>
              <a:t>/Delete Programme Schedules</a:t>
            </a:r>
            <a:endParaRPr lang="en-IN" dirty="0"/>
          </a:p>
          <a:p>
            <a:pPr lvl="0"/>
            <a:r>
              <a:rPr lang="en-IN" dirty="0"/>
              <a:t>Add new </a:t>
            </a:r>
            <a:r>
              <a:rPr lang="en-IN" dirty="0" smtClean="0"/>
              <a:t>RJ’s and chart  their programme Lists</a:t>
            </a:r>
            <a:endParaRPr lang="en-IN" dirty="0"/>
          </a:p>
          <a:p>
            <a:pPr lvl="0"/>
            <a:r>
              <a:rPr lang="en-IN" dirty="0"/>
              <a:t>Update </a:t>
            </a:r>
            <a:r>
              <a:rPr lang="en-IN" dirty="0" smtClean="0"/>
              <a:t>Images</a:t>
            </a:r>
            <a:endParaRPr lang="en-IN" dirty="0"/>
          </a:p>
          <a:p>
            <a:pPr lvl="0"/>
            <a:r>
              <a:rPr lang="en-IN" dirty="0" smtClean="0"/>
              <a:t> update /delete Videos</a:t>
            </a:r>
            <a:endParaRPr lang="en-IN" dirty="0"/>
          </a:p>
          <a:p>
            <a:endParaRPr lang="en-IN" dirty="0" smtClean="0"/>
          </a:p>
          <a:p>
            <a:endParaRPr lang="en-IN" dirty="0"/>
          </a:p>
        </p:txBody>
      </p:sp>
    </p:spTree>
    <p:extLst>
      <p:ext uri="{BB962C8B-B14F-4D97-AF65-F5344CB8AC3E}">
        <p14:creationId xmlns:p14="http://schemas.microsoft.com/office/powerpoint/2010/main" val="7187042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Technology hierarchy</a:t>
            </a:r>
            <a:endParaRPr lang="en-IN" dirty="0"/>
          </a:p>
        </p:txBody>
      </p:sp>
      <p:sp>
        <p:nvSpPr>
          <p:cNvPr id="3" name="Content Placeholder 2"/>
          <p:cNvSpPr>
            <a:spLocks noGrp="1"/>
          </p:cNvSpPr>
          <p:nvPr>
            <p:ph idx="1"/>
          </p:nvPr>
        </p:nvSpPr>
        <p:spPr>
          <a:xfrm>
            <a:off x="2589212" y="1351128"/>
            <a:ext cx="8915400" cy="4560094"/>
          </a:xfrm>
        </p:spPr>
        <p:txBody>
          <a:bodyPr>
            <a:normAutofit/>
          </a:bodyPr>
          <a:lstStyle/>
          <a:p>
            <a:pPr lvl="0"/>
            <a:r>
              <a:rPr lang="en-IN" b="1" u="sng" dirty="0"/>
              <a:t>MOBILE APPLICATION – HYBRID  </a:t>
            </a:r>
            <a:endParaRPr lang="en-IN" sz="1600" u="sng" dirty="0"/>
          </a:p>
          <a:p>
            <a:pPr lvl="1"/>
            <a:r>
              <a:rPr lang="en-IN" dirty="0"/>
              <a:t>Cordova  Ionic</a:t>
            </a:r>
            <a:endParaRPr lang="en-IN" sz="1200" dirty="0"/>
          </a:p>
          <a:p>
            <a:pPr lvl="1"/>
            <a:r>
              <a:rPr lang="en-IN" dirty="0"/>
              <a:t>Angular JS version .</a:t>
            </a:r>
            <a:r>
              <a:rPr lang="en-IN" dirty="0" smtClean="0"/>
              <a:t>1</a:t>
            </a:r>
            <a:endParaRPr lang="en-IN" sz="1400" dirty="0"/>
          </a:p>
          <a:p>
            <a:pPr lvl="0"/>
            <a:r>
              <a:rPr lang="en-IN" b="1" u="sng" dirty="0"/>
              <a:t>WEBPORTAL – </a:t>
            </a:r>
            <a:r>
              <a:rPr lang="en-IN" b="1" u="sng" dirty="0" smtClean="0"/>
              <a:t>RESPONSIVE</a:t>
            </a:r>
            <a:endParaRPr lang="en-IN" sz="1600" u="sng" dirty="0"/>
          </a:p>
          <a:p>
            <a:pPr lvl="1"/>
            <a:r>
              <a:rPr lang="en-IN" dirty="0"/>
              <a:t>HTML</a:t>
            </a:r>
            <a:endParaRPr lang="en-IN" sz="1200" dirty="0"/>
          </a:p>
          <a:p>
            <a:pPr lvl="1"/>
            <a:r>
              <a:rPr lang="en-IN" dirty="0"/>
              <a:t>CSS</a:t>
            </a:r>
            <a:endParaRPr lang="en-IN" sz="1200" dirty="0"/>
          </a:p>
          <a:p>
            <a:pPr lvl="1"/>
            <a:r>
              <a:rPr lang="en-IN" dirty="0"/>
              <a:t>JQuery</a:t>
            </a:r>
            <a:endParaRPr lang="en-IN" sz="1200" dirty="0"/>
          </a:p>
          <a:p>
            <a:pPr lvl="1"/>
            <a:r>
              <a:rPr lang="en-IN" dirty="0"/>
              <a:t>Twitter </a:t>
            </a:r>
            <a:r>
              <a:rPr lang="en-IN" dirty="0" smtClean="0"/>
              <a:t>Bootstrap</a:t>
            </a:r>
            <a:endParaRPr lang="en-IN" sz="1200" dirty="0"/>
          </a:p>
          <a:p>
            <a:pPr lvl="0"/>
            <a:r>
              <a:rPr lang="en-IN" b="1" u="sng" dirty="0" smtClean="0"/>
              <a:t>BACKEND</a:t>
            </a:r>
            <a:r>
              <a:rPr lang="en-IN" b="1" u="sng" dirty="0"/>
              <a:t> </a:t>
            </a:r>
            <a:endParaRPr lang="en-IN" sz="1600" u="sng" dirty="0"/>
          </a:p>
          <a:p>
            <a:pPr lvl="1"/>
            <a:r>
              <a:rPr lang="en-IN" dirty="0"/>
              <a:t>W</a:t>
            </a:r>
            <a:r>
              <a:rPr lang="en-IN" dirty="0" smtClean="0"/>
              <a:t>ODRPRESS</a:t>
            </a:r>
            <a:endParaRPr lang="en-IN" sz="1200" dirty="0"/>
          </a:p>
          <a:p>
            <a:pPr lvl="1"/>
            <a:r>
              <a:rPr lang="en-IN" dirty="0"/>
              <a:t>PHP</a:t>
            </a:r>
            <a:endParaRPr lang="en-IN" sz="1200" dirty="0"/>
          </a:p>
          <a:p>
            <a:pPr lvl="1"/>
            <a:r>
              <a:rPr lang="en-IN" dirty="0"/>
              <a:t>MySQL </a:t>
            </a:r>
            <a:endParaRPr lang="en-IN" sz="1200" dirty="0"/>
          </a:p>
          <a:p>
            <a:endParaRPr lang="en-IN" dirty="0"/>
          </a:p>
        </p:txBody>
      </p:sp>
    </p:spTree>
    <p:extLst>
      <p:ext uri="{BB962C8B-B14F-4D97-AF65-F5344CB8AC3E}">
        <p14:creationId xmlns:p14="http://schemas.microsoft.com/office/powerpoint/2010/main" val="14599040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
  <TotalTime>1090</TotalTime>
  <Words>1516</Words>
  <Application>Microsoft Office PowerPoint</Application>
  <PresentationFormat>Custom</PresentationFormat>
  <Paragraphs>491</Paragraphs>
  <Slides>57</Slides>
  <Notes>0</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Wisp</vt:lpstr>
      <vt:lpstr>Voice Of Kerala</vt:lpstr>
      <vt:lpstr>contents</vt:lpstr>
      <vt:lpstr>ABSTRACT</vt:lpstr>
      <vt:lpstr>Module description</vt:lpstr>
      <vt:lpstr>PowerPoint Presentation</vt:lpstr>
      <vt:lpstr>PowerPoint Presentation</vt:lpstr>
      <vt:lpstr>PowerPoint Presentation</vt:lpstr>
      <vt:lpstr>PowerPoint Presentation</vt:lpstr>
      <vt:lpstr>Technology hierarchy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 specification</vt:lpstr>
      <vt:lpstr>PowerPoint Presentation</vt:lpstr>
      <vt:lpstr>Table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vt:lpstr>
      <vt:lpstr>PowerPoint Presentation</vt:lpstr>
      <vt:lpstr>Activity diagram</vt:lpstr>
      <vt:lpstr>PowerPoint Presentation</vt:lpstr>
      <vt:lpstr>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Amritha</dc:creator>
  <cp:lastModifiedBy>ASUS</cp:lastModifiedBy>
  <cp:revision>82</cp:revision>
  <dcterms:created xsi:type="dcterms:W3CDTF">2014-09-12T02:13:59Z</dcterms:created>
  <dcterms:modified xsi:type="dcterms:W3CDTF">2018-04-24T01:58:16Z</dcterms:modified>
</cp:coreProperties>
</file>